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Lst>
  <p:notesMasterIdLst>
    <p:notesMasterId r:id="rId44"/>
  </p:notesMasterIdLst>
  <p:sldIdLst>
    <p:sldId id="256" r:id="rId3"/>
    <p:sldId id="407" r:id="rId4"/>
    <p:sldId id="412" r:id="rId5"/>
    <p:sldId id="410" r:id="rId6"/>
    <p:sldId id="411" r:id="rId7"/>
    <p:sldId id="413" r:id="rId8"/>
    <p:sldId id="429" r:id="rId9"/>
    <p:sldId id="414" r:id="rId10"/>
    <p:sldId id="415" r:id="rId11"/>
    <p:sldId id="416" r:id="rId12"/>
    <p:sldId id="417" r:id="rId13"/>
    <p:sldId id="418" r:id="rId14"/>
    <p:sldId id="419" r:id="rId15"/>
    <p:sldId id="420" r:id="rId16"/>
    <p:sldId id="421" r:id="rId17"/>
    <p:sldId id="422" r:id="rId18"/>
    <p:sldId id="423" r:id="rId19"/>
    <p:sldId id="424" r:id="rId20"/>
    <p:sldId id="426" r:id="rId21"/>
    <p:sldId id="427" r:id="rId22"/>
    <p:sldId id="428" r:id="rId23"/>
    <p:sldId id="430" r:id="rId24"/>
    <p:sldId id="433" r:id="rId25"/>
    <p:sldId id="434" r:id="rId26"/>
    <p:sldId id="435" r:id="rId27"/>
    <p:sldId id="436" r:id="rId28"/>
    <p:sldId id="437" r:id="rId29"/>
    <p:sldId id="438" r:id="rId30"/>
    <p:sldId id="440" r:id="rId31"/>
    <p:sldId id="441" r:id="rId32"/>
    <p:sldId id="442" r:id="rId33"/>
    <p:sldId id="443" r:id="rId34"/>
    <p:sldId id="446" r:id="rId35"/>
    <p:sldId id="444" r:id="rId36"/>
    <p:sldId id="439" r:id="rId37"/>
    <p:sldId id="432" r:id="rId38"/>
    <p:sldId id="445" r:id="rId39"/>
    <p:sldId id="447" r:id="rId40"/>
    <p:sldId id="448" r:id="rId41"/>
    <p:sldId id="431" r:id="rId42"/>
    <p:sldId id="395"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18"/>
    <p:restoredTop sz="94672"/>
  </p:normalViewPr>
  <p:slideViewPr>
    <p:cSldViewPr snapToGrid="0" snapToObjects="1">
      <p:cViewPr varScale="1">
        <p:scale>
          <a:sx n="119" d="100"/>
          <a:sy n="119" d="100"/>
        </p:scale>
        <p:origin x="232"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2B0241-1142-C84C-9EE2-42E44ABD8DAA}" type="datetimeFigureOut">
              <a:rPr lang="en-US" smtClean="0"/>
              <a:t>6/30/21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137FF6-46D6-B849-A6CD-85860317B6E6}" type="slidenum">
              <a:rPr lang="en-US" smtClean="0"/>
              <a:t>‹#›</a:t>
            </a:fld>
            <a:endParaRPr lang="en-US"/>
          </a:p>
        </p:txBody>
      </p:sp>
    </p:spTree>
    <p:extLst>
      <p:ext uri="{BB962C8B-B14F-4D97-AF65-F5344CB8AC3E}">
        <p14:creationId xmlns:p14="http://schemas.microsoft.com/office/powerpoint/2010/main" val="343213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137FF6-46D6-B849-A6CD-85860317B6E6}" type="slidenum">
              <a:rPr lang="en-US" smtClean="0"/>
              <a:t>15</a:t>
            </a:fld>
            <a:endParaRPr lang="en-US"/>
          </a:p>
        </p:txBody>
      </p:sp>
    </p:spTree>
    <p:extLst>
      <p:ext uri="{BB962C8B-B14F-4D97-AF65-F5344CB8AC3E}">
        <p14:creationId xmlns:p14="http://schemas.microsoft.com/office/powerpoint/2010/main" val="1643301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137FF6-46D6-B849-A6CD-85860317B6E6}" type="slidenum">
              <a:rPr lang="en-US" smtClean="0"/>
              <a:t>22</a:t>
            </a:fld>
            <a:endParaRPr lang="en-US"/>
          </a:p>
        </p:txBody>
      </p:sp>
    </p:spTree>
    <p:extLst>
      <p:ext uri="{BB962C8B-B14F-4D97-AF65-F5344CB8AC3E}">
        <p14:creationId xmlns:p14="http://schemas.microsoft.com/office/powerpoint/2010/main" val="3128407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802D-2D03-BE49-97AF-DE25499D6F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3C79BB-C53F-454F-8922-2B27391893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74EF80-FE65-ED4F-9FE0-B09E92D1EA8A}"/>
              </a:ext>
            </a:extLst>
          </p:cNvPr>
          <p:cNvSpPr>
            <a:spLocks noGrp="1"/>
          </p:cNvSpPr>
          <p:nvPr>
            <p:ph type="dt" sz="half" idx="10"/>
          </p:nvPr>
        </p:nvSpPr>
        <p:spPr/>
        <p:txBody>
          <a:bodyPr/>
          <a:lstStyle/>
          <a:p>
            <a:fld id="{7D8C8CBE-5833-3E4A-B056-894CFF8CC29A}" type="datetimeFigureOut">
              <a:rPr lang="en-US" smtClean="0"/>
              <a:t>6/30/21</a:t>
            </a:fld>
            <a:endParaRPr lang="en-US"/>
          </a:p>
        </p:txBody>
      </p:sp>
      <p:sp>
        <p:nvSpPr>
          <p:cNvPr id="5" name="Footer Placeholder 4">
            <a:extLst>
              <a:ext uri="{FF2B5EF4-FFF2-40B4-BE49-F238E27FC236}">
                <a16:creationId xmlns:a16="http://schemas.microsoft.com/office/drawing/2014/main" id="{679F942A-634C-BB40-9910-CBFA440686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42F66-DE68-D245-97C8-9A6FA1D0AEF4}"/>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15865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86B8-FDC8-A24B-A420-9A35290385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A81A36-D120-B846-BA83-5C4BFEA362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5F6F14-E9DD-E146-A94A-4A7CA228F3D7}"/>
              </a:ext>
            </a:extLst>
          </p:cNvPr>
          <p:cNvSpPr>
            <a:spLocks noGrp="1"/>
          </p:cNvSpPr>
          <p:nvPr>
            <p:ph type="dt" sz="half" idx="10"/>
          </p:nvPr>
        </p:nvSpPr>
        <p:spPr/>
        <p:txBody>
          <a:bodyPr/>
          <a:lstStyle/>
          <a:p>
            <a:fld id="{7D8C8CBE-5833-3E4A-B056-894CFF8CC29A}" type="datetimeFigureOut">
              <a:rPr lang="en-US" smtClean="0"/>
              <a:t>6/30/21</a:t>
            </a:fld>
            <a:endParaRPr lang="en-US"/>
          </a:p>
        </p:txBody>
      </p:sp>
      <p:sp>
        <p:nvSpPr>
          <p:cNvPr id="5" name="Footer Placeholder 4">
            <a:extLst>
              <a:ext uri="{FF2B5EF4-FFF2-40B4-BE49-F238E27FC236}">
                <a16:creationId xmlns:a16="http://schemas.microsoft.com/office/drawing/2014/main" id="{FF470E94-9F94-1649-8FE1-5341BF855B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1F5164-23F2-A840-AE31-9813D213714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020377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027D83-6F99-5343-9159-1F2E060A4D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F7CEDD-89DF-CC43-9E60-8FC65D4CFA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BE88CF-EA17-6D4E-A676-D0DD2AEEE584}"/>
              </a:ext>
            </a:extLst>
          </p:cNvPr>
          <p:cNvSpPr>
            <a:spLocks noGrp="1"/>
          </p:cNvSpPr>
          <p:nvPr>
            <p:ph type="dt" sz="half" idx="10"/>
          </p:nvPr>
        </p:nvSpPr>
        <p:spPr/>
        <p:txBody>
          <a:bodyPr/>
          <a:lstStyle/>
          <a:p>
            <a:fld id="{7D8C8CBE-5833-3E4A-B056-894CFF8CC29A}" type="datetimeFigureOut">
              <a:rPr lang="en-US" smtClean="0"/>
              <a:t>6/30/21</a:t>
            </a:fld>
            <a:endParaRPr lang="en-US"/>
          </a:p>
        </p:txBody>
      </p:sp>
      <p:sp>
        <p:nvSpPr>
          <p:cNvPr id="5" name="Footer Placeholder 4">
            <a:extLst>
              <a:ext uri="{FF2B5EF4-FFF2-40B4-BE49-F238E27FC236}">
                <a16:creationId xmlns:a16="http://schemas.microsoft.com/office/drawing/2014/main" id="{BEC857EE-AA9E-7744-B121-837829395A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5FA26-DD53-CA43-B54B-89E91BCDA11F}"/>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874618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480A359-2FB3-4847-9D97-3491754AA7F9}" type="datetimeFigureOut">
              <a:rPr lang="en-US"/>
              <a:pPr>
                <a:defRPr/>
              </a:pPr>
              <a:t>6/30/21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3579085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D128603A-2399-D64A-8203-C8F297F981E8}" type="datetimeFigureOut">
              <a:rPr lang="en-US"/>
              <a:pPr>
                <a:defRPr/>
              </a:pPr>
              <a:t>6/30/21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133198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5CF71F39-3D09-F149-B1A1-DC2A7DB4A435}" type="datetimeFigureOut">
              <a:rPr lang="en-US"/>
              <a:pPr>
                <a:defRPr/>
              </a:pPr>
              <a:t>6/30/21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2895894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17E7E973-E761-9943-801C-DE1E51E28431}" type="datetimeFigureOut">
              <a:rPr lang="en-US"/>
              <a:pPr>
                <a:defRPr/>
              </a:pPr>
              <a:t>6/30/21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281657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18ACE534-2B3A-FA4B-B87A-8AC244117610}" type="datetimeFigureOut">
              <a:rPr lang="en-US"/>
              <a:pPr>
                <a:defRPr/>
              </a:pPr>
              <a:t>6/30/21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3061839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2CDFFB5-C0BC-DE4D-9A38-E0EE75FC9E15}" type="datetimeFigureOut">
              <a:rPr lang="en-US"/>
              <a:pPr>
                <a:defRPr/>
              </a:pPr>
              <a:t>6/30/21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2838258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F42570F-F7E3-1F40-B6F3-59FE945D5A70}" type="datetimeFigureOut">
              <a:rPr lang="en-US"/>
              <a:pPr>
                <a:defRPr/>
              </a:pPr>
              <a:t>6/30/21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785831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6371E9B0-C3DF-544F-BB14-A487ECCC7F43}" type="datetimeFigureOut">
              <a:rPr lang="en-US"/>
              <a:pPr>
                <a:defRPr/>
              </a:pPr>
              <a:t>6/30/21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115280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5C586-3F5F-8148-BB1F-499EF949B0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6E2D30-D2E4-C24D-96F5-10BF4E0422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CC657D-8EE5-CB48-9FCB-F9F368C27214}"/>
              </a:ext>
            </a:extLst>
          </p:cNvPr>
          <p:cNvSpPr>
            <a:spLocks noGrp="1"/>
          </p:cNvSpPr>
          <p:nvPr>
            <p:ph type="dt" sz="half" idx="10"/>
          </p:nvPr>
        </p:nvSpPr>
        <p:spPr/>
        <p:txBody>
          <a:bodyPr/>
          <a:lstStyle/>
          <a:p>
            <a:fld id="{7D8C8CBE-5833-3E4A-B056-894CFF8CC29A}" type="datetimeFigureOut">
              <a:rPr lang="en-US" smtClean="0"/>
              <a:t>6/30/21</a:t>
            </a:fld>
            <a:endParaRPr lang="en-US"/>
          </a:p>
        </p:txBody>
      </p:sp>
      <p:sp>
        <p:nvSpPr>
          <p:cNvPr id="5" name="Footer Placeholder 4">
            <a:extLst>
              <a:ext uri="{FF2B5EF4-FFF2-40B4-BE49-F238E27FC236}">
                <a16:creationId xmlns:a16="http://schemas.microsoft.com/office/drawing/2014/main" id="{818A4680-2FCD-2C45-88DD-58DC3F0940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3DDA8-E64C-534E-9966-09CB65200A30}"/>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2336475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E5C4B1CF-5E0C-5D41-A3E2-D78942339385}" type="datetimeFigureOut">
              <a:rPr lang="en-US"/>
              <a:pPr>
                <a:defRPr/>
              </a:pPr>
              <a:t>6/30/21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9855682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3BC5DAC-1A13-D34F-9418-D6257772B49C}" type="datetimeFigureOut">
              <a:rPr lang="en-US"/>
              <a:pPr>
                <a:defRPr/>
              </a:pPr>
              <a:t>6/30/21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31364201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4EC0D93-568E-6D41-8E6D-0963A71A503C}" type="datetimeFigureOut">
              <a:rPr lang="en-US"/>
              <a:pPr>
                <a:defRPr/>
              </a:pPr>
              <a:t>6/30/21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778282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776C-1D59-8049-88C7-A9CF31D468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8B2CAF-2FC3-CE40-AFEE-BB0B1776B2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CE7856D-91AF-CD4F-BBB9-BB22C9E8644B}"/>
              </a:ext>
            </a:extLst>
          </p:cNvPr>
          <p:cNvSpPr>
            <a:spLocks noGrp="1"/>
          </p:cNvSpPr>
          <p:nvPr>
            <p:ph type="dt" sz="half" idx="10"/>
          </p:nvPr>
        </p:nvSpPr>
        <p:spPr/>
        <p:txBody>
          <a:bodyPr/>
          <a:lstStyle/>
          <a:p>
            <a:fld id="{7D8C8CBE-5833-3E4A-B056-894CFF8CC29A}" type="datetimeFigureOut">
              <a:rPr lang="en-US" smtClean="0"/>
              <a:t>6/30/21</a:t>
            </a:fld>
            <a:endParaRPr lang="en-US"/>
          </a:p>
        </p:txBody>
      </p:sp>
      <p:sp>
        <p:nvSpPr>
          <p:cNvPr id="5" name="Footer Placeholder 4">
            <a:extLst>
              <a:ext uri="{FF2B5EF4-FFF2-40B4-BE49-F238E27FC236}">
                <a16:creationId xmlns:a16="http://schemas.microsoft.com/office/drawing/2014/main" id="{16CE3E7E-C490-8847-8BD6-E8FF927245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8B10A-A8F3-4D47-8A42-C63FD91ED029}"/>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843715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16C5A-058F-7443-BE51-F3484A7E13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6365D3-EC68-114D-9B11-DAB294D6F0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F729DA-5D8F-0D4A-9476-2A4B4565334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E80497-C1FE-D547-B571-D69E574199AB}"/>
              </a:ext>
            </a:extLst>
          </p:cNvPr>
          <p:cNvSpPr>
            <a:spLocks noGrp="1"/>
          </p:cNvSpPr>
          <p:nvPr>
            <p:ph type="dt" sz="half" idx="10"/>
          </p:nvPr>
        </p:nvSpPr>
        <p:spPr/>
        <p:txBody>
          <a:bodyPr/>
          <a:lstStyle/>
          <a:p>
            <a:fld id="{7D8C8CBE-5833-3E4A-B056-894CFF8CC29A}" type="datetimeFigureOut">
              <a:rPr lang="en-US" smtClean="0"/>
              <a:t>6/30/21</a:t>
            </a:fld>
            <a:endParaRPr lang="en-US"/>
          </a:p>
        </p:txBody>
      </p:sp>
      <p:sp>
        <p:nvSpPr>
          <p:cNvPr id="6" name="Footer Placeholder 5">
            <a:extLst>
              <a:ext uri="{FF2B5EF4-FFF2-40B4-BE49-F238E27FC236}">
                <a16:creationId xmlns:a16="http://schemas.microsoft.com/office/drawing/2014/main" id="{8AC48521-7F13-C445-8751-4E87C9A27F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E37EE6-7CA7-0E41-9D14-89950249757E}"/>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3572133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1FEF4-0D8E-DE46-AA71-05EE50ED02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DD346F-A12C-C142-8A93-08AF8CD4FB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3A45F87-A4D7-9343-A334-BB0CFE4C10A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5EE44D-0A72-974F-A950-E6793FBEAC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D733BD-E3C6-644A-BFEA-4784978800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82D901-6AD6-4A49-BB2B-6B6114E8DD7A}"/>
              </a:ext>
            </a:extLst>
          </p:cNvPr>
          <p:cNvSpPr>
            <a:spLocks noGrp="1"/>
          </p:cNvSpPr>
          <p:nvPr>
            <p:ph type="dt" sz="half" idx="10"/>
          </p:nvPr>
        </p:nvSpPr>
        <p:spPr/>
        <p:txBody>
          <a:bodyPr/>
          <a:lstStyle/>
          <a:p>
            <a:fld id="{7D8C8CBE-5833-3E4A-B056-894CFF8CC29A}" type="datetimeFigureOut">
              <a:rPr lang="en-US" smtClean="0"/>
              <a:t>6/30/21</a:t>
            </a:fld>
            <a:endParaRPr lang="en-US"/>
          </a:p>
        </p:txBody>
      </p:sp>
      <p:sp>
        <p:nvSpPr>
          <p:cNvPr id="8" name="Footer Placeholder 7">
            <a:extLst>
              <a:ext uri="{FF2B5EF4-FFF2-40B4-BE49-F238E27FC236}">
                <a16:creationId xmlns:a16="http://schemas.microsoft.com/office/drawing/2014/main" id="{1AE8327C-C108-2948-9F3B-C5B7A290D5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E731F0-A30E-CD44-8DE4-E483375638B1}"/>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652182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4FD0-E6C0-4B4E-9F81-15DB208377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13ED28-8A5F-F64A-8A93-8A03DD77CDF2}"/>
              </a:ext>
            </a:extLst>
          </p:cNvPr>
          <p:cNvSpPr>
            <a:spLocks noGrp="1"/>
          </p:cNvSpPr>
          <p:nvPr>
            <p:ph type="dt" sz="half" idx="10"/>
          </p:nvPr>
        </p:nvSpPr>
        <p:spPr/>
        <p:txBody>
          <a:bodyPr/>
          <a:lstStyle/>
          <a:p>
            <a:fld id="{7D8C8CBE-5833-3E4A-B056-894CFF8CC29A}" type="datetimeFigureOut">
              <a:rPr lang="en-US" smtClean="0"/>
              <a:t>6/30/21</a:t>
            </a:fld>
            <a:endParaRPr lang="en-US"/>
          </a:p>
        </p:txBody>
      </p:sp>
      <p:sp>
        <p:nvSpPr>
          <p:cNvPr id="4" name="Footer Placeholder 3">
            <a:extLst>
              <a:ext uri="{FF2B5EF4-FFF2-40B4-BE49-F238E27FC236}">
                <a16:creationId xmlns:a16="http://schemas.microsoft.com/office/drawing/2014/main" id="{5AB56722-EB54-8141-9FFB-B883395CC8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2943BF-772C-0847-97EA-D301AA5778E5}"/>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1397816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AB0981-B3E8-BA40-99FE-EA2C2AD9529B}"/>
              </a:ext>
            </a:extLst>
          </p:cNvPr>
          <p:cNvSpPr>
            <a:spLocks noGrp="1"/>
          </p:cNvSpPr>
          <p:nvPr>
            <p:ph type="dt" sz="half" idx="10"/>
          </p:nvPr>
        </p:nvSpPr>
        <p:spPr/>
        <p:txBody>
          <a:bodyPr/>
          <a:lstStyle/>
          <a:p>
            <a:fld id="{7D8C8CBE-5833-3E4A-B056-894CFF8CC29A}" type="datetimeFigureOut">
              <a:rPr lang="en-US" smtClean="0"/>
              <a:t>6/30/21</a:t>
            </a:fld>
            <a:endParaRPr lang="en-US"/>
          </a:p>
        </p:txBody>
      </p:sp>
      <p:sp>
        <p:nvSpPr>
          <p:cNvPr id="3" name="Footer Placeholder 2">
            <a:extLst>
              <a:ext uri="{FF2B5EF4-FFF2-40B4-BE49-F238E27FC236}">
                <a16:creationId xmlns:a16="http://schemas.microsoft.com/office/drawing/2014/main" id="{EE22584C-B9F3-5C46-B605-B2FB47395B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E55008-FE08-E24B-9B3C-0A16B2CEE7C2}"/>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396198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EC03-3651-D14B-AEAB-3A7133F5A9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F6D8CA-8B8C-944F-8C90-AE9CC8AC0A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54B7D9-B6E8-714F-A4A5-B28D20D3F8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6B4357-3269-4248-AEAA-3609D1B55016}"/>
              </a:ext>
            </a:extLst>
          </p:cNvPr>
          <p:cNvSpPr>
            <a:spLocks noGrp="1"/>
          </p:cNvSpPr>
          <p:nvPr>
            <p:ph type="dt" sz="half" idx="10"/>
          </p:nvPr>
        </p:nvSpPr>
        <p:spPr/>
        <p:txBody>
          <a:bodyPr/>
          <a:lstStyle/>
          <a:p>
            <a:fld id="{7D8C8CBE-5833-3E4A-B056-894CFF8CC29A}" type="datetimeFigureOut">
              <a:rPr lang="en-US" smtClean="0"/>
              <a:t>6/30/21</a:t>
            </a:fld>
            <a:endParaRPr lang="en-US"/>
          </a:p>
        </p:txBody>
      </p:sp>
      <p:sp>
        <p:nvSpPr>
          <p:cNvPr id="6" name="Footer Placeholder 5">
            <a:extLst>
              <a:ext uri="{FF2B5EF4-FFF2-40B4-BE49-F238E27FC236}">
                <a16:creationId xmlns:a16="http://schemas.microsoft.com/office/drawing/2014/main" id="{DC507DF4-EB73-9348-BA24-2E62ACB54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BFC95E-AF76-2F40-8E6E-10EEB82B0CB8}"/>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956787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06BE1-1070-164D-B226-7BEB3337B9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FE752A-35DB-4244-957A-47F0C249B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5A8CC6-3E86-9E4C-B828-E55B4933B0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05BC1C-7B9D-C646-8E67-4C98CDDA9FEA}"/>
              </a:ext>
            </a:extLst>
          </p:cNvPr>
          <p:cNvSpPr>
            <a:spLocks noGrp="1"/>
          </p:cNvSpPr>
          <p:nvPr>
            <p:ph type="dt" sz="half" idx="10"/>
          </p:nvPr>
        </p:nvSpPr>
        <p:spPr/>
        <p:txBody>
          <a:bodyPr/>
          <a:lstStyle/>
          <a:p>
            <a:fld id="{7D8C8CBE-5833-3E4A-B056-894CFF8CC29A}" type="datetimeFigureOut">
              <a:rPr lang="en-US" smtClean="0"/>
              <a:t>6/30/21</a:t>
            </a:fld>
            <a:endParaRPr lang="en-US"/>
          </a:p>
        </p:txBody>
      </p:sp>
      <p:sp>
        <p:nvSpPr>
          <p:cNvPr id="6" name="Footer Placeholder 5">
            <a:extLst>
              <a:ext uri="{FF2B5EF4-FFF2-40B4-BE49-F238E27FC236}">
                <a16:creationId xmlns:a16="http://schemas.microsoft.com/office/drawing/2014/main" id="{4C79295E-F278-8441-AA89-1F2F8EB282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FDEB5-4B8E-1143-AC2B-DDB5F2941463}"/>
              </a:ext>
            </a:extLst>
          </p:cNvPr>
          <p:cNvSpPr>
            <a:spLocks noGrp="1"/>
          </p:cNvSpPr>
          <p:nvPr>
            <p:ph type="sldNum" sz="quarter" idx="12"/>
          </p:nvPr>
        </p:nvSpPr>
        <p:spPr/>
        <p:txBody>
          <a:bodyPr/>
          <a:lstStyle/>
          <a:p>
            <a:fld id="{E5424F7F-1103-A749-AA35-91DD36B89A7B}" type="slidenum">
              <a:rPr lang="en-US" smtClean="0"/>
              <a:t>‹#›</a:t>
            </a:fld>
            <a:endParaRPr lang="en-US"/>
          </a:p>
        </p:txBody>
      </p:sp>
    </p:spTree>
    <p:extLst>
      <p:ext uri="{BB962C8B-B14F-4D97-AF65-F5344CB8AC3E}">
        <p14:creationId xmlns:p14="http://schemas.microsoft.com/office/powerpoint/2010/main" val="2956445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12B010-5E9E-E240-BC91-7846D2B27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63D9EB-2FC9-1848-BCB3-4904198DC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744448-0A7D-184E-908E-72ADAF04E2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8C8CBE-5833-3E4A-B056-894CFF8CC29A}" type="datetimeFigureOut">
              <a:rPr lang="en-US" smtClean="0"/>
              <a:t>6/30/21</a:t>
            </a:fld>
            <a:endParaRPr lang="en-US"/>
          </a:p>
        </p:txBody>
      </p:sp>
      <p:sp>
        <p:nvSpPr>
          <p:cNvPr id="5" name="Footer Placeholder 4">
            <a:extLst>
              <a:ext uri="{FF2B5EF4-FFF2-40B4-BE49-F238E27FC236}">
                <a16:creationId xmlns:a16="http://schemas.microsoft.com/office/drawing/2014/main" id="{B9886183-444C-E749-AEE5-FEA7D7D6E2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918D00-42C1-B442-BC2B-ECBBCB6471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424F7F-1103-A749-AA35-91DD36B89A7B}" type="slidenum">
              <a:rPr lang="en-US" smtClean="0"/>
              <a:t>‹#›</a:t>
            </a:fld>
            <a:endParaRPr lang="en-US"/>
          </a:p>
        </p:txBody>
      </p:sp>
    </p:spTree>
    <p:extLst>
      <p:ext uri="{BB962C8B-B14F-4D97-AF65-F5344CB8AC3E}">
        <p14:creationId xmlns:p14="http://schemas.microsoft.com/office/powerpoint/2010/main" val="6814515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C944504B-B211-B34D-97AF-78446C71FCDD}" type="datetimeFigureOut">
              <a:rPr lang="en-US" smtClean="0"/>
              <a:pPr>
                <a:defRPr/>
              </a:pPr>
              <a:t>6/30/21</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345903216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5.xml"/><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5.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tiff"/><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NE 591: Advanced Reactor Materials</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Fall 2021</a:t>
            </a:r>
          </a:p>
          <a:p>
            <a:r>
              <a:rPr lang="en-US" dirty="0"/>
              <a:t>Dr. Benjamin Beeler</a:t>
            </a:r>
          </a:p>
        </p:txBody>
      </p:sp>
    </p:spTree>
    <p:extLst>
      <p:ext uri="{BB962C8B-B14F-4D97-AF65-F5344CB8AC3E}">
        <p14:creationId xmlns:p14="http://schemas.microsoft.com/office/powerpoint/2010/main" val="3005064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83720-A247-824F-A89A-B5DD65E1FD0C}"/>
              </a:ext>
            </a:extLst>
          </p:cNvPr>
          <p:cNvSpPr>
            <a:spLocks noGrp="1"/>
          </p:cNvSpPr>
          <p:nvPr>
            <p:ph type="title"/>
          </p:nvPr>
        </p:nvSpPr>
        <p:spPr/>
        <p:txBody>
          <a:bodyPr/>
          <a:lstStyle/>
          <a:p>
            <a:r>
              <a:rPr lang="en-US" dirty="0"/>
              <a:t>Fuel Kernel + Buffer</a:t>
            </a:r>
          </a:p>
        </p:txBody>
      </p:sp>
      <p:sp>
        <p:nvSpPr>
          <p:cNvPr id="3" name="Content Placeholder 2">
            <a:extLst>
              <a:ext uri="{FF2B5EF4-FFF2-40B4-BE49-F238E27FC236}">
                <a16:creationId xmlns:a16="http://schemas.microsoft.com/office/drawing/2014/main" id="{C707EB7C-BD3B-DF44-912E-86D0003CD4A5}"/>
              </a:ext>
            </a:extLst>
          </p:cNvPr>
          <p:cNvSpPr>
            <a:spLocks noGrp="1"/>
          </p:cNvSpPr>
          <p:nvPr>
            <p:ph sz="half" idx="1"/>
          </p:nvPr>
        </p:nvSpPr>
        <p:spPr/>
        <p:txBody>
          <a:bodyPr>
            <a:normAutofit fontScale="62500" lnSpcReduction="20000"/>
          </a:bodyPr>
          <a:lstStyle/>
          <a:p>
            <a:r>
              <a:rPr lang="en-US" dirty="0"/>
              <a:t>A variety of fissile and fertile kernels have been used in particles, including ThC2, ThO2, PuO2, (</a:t>
            </a:r>
            <a:r>
              <a:rPr lang="en-US" dirty="0" err="1"/>
              <a:t>Th,U</a:t>
            </a:r>
            <a:r>
              <a:rPr lang="en-US" dirty="0"/>
              <a:t>)O2, UC2, UO2, and UCO</a:t>
            </a:r>
          </a:p>
          <a:p>
            <a:r>
              <a:rPr lang="en-US" dirty="0"/>
              <a:t>Nominal fuel kernel diameters range between 100 and 500 mm</a:t>
            </a:r>
          </a:p>
          <a:p>
            <a:r>
              <a:rPr lang="en-US" dirty="0"/>
              <a:t>The fuel kernel is surrounded by a porous graphite buffer layer that absorbs fission recoils and allows space for fission gases produced during irradiation</a:t>
            </a:r>
          </a:p>
          <a:p>
            <a:r>
              <a:rPr lang="en-US" dirty="0"/>
              <a:t>The buffer layer is generally about 100-mm thick</a:t>
            </a:r>
          </a:p>
          <a:p>
            <a:endParaRPr lang="en-US" dirty="0"/>
          </a:p>
          <a:p>
            <a:endParaRPr lang="en-US" dirty="0"/>
          </a:p>
          <a:p>
            <a:endParaRPr lang="en-US" dirty="0"/>
          </a:p>
        </p:txBody>
      </p:sp>
      <p:pic>
        <p:nvPicPr>
          <p:cNvPr id="9" name="Content Placeholder 8">
            <a:extLst>
              <a:ext uri="{FF2B5EF4-FFF2-40B4-BE49-F238E27FC236}">
                <a16:creationId xmlns:a16="http://schemas.microsoft.com/office/drawing/2014/main" id="{73B099FA-CE73-1548-92E5-DCD7557289D4}"/>
              </a:ext>
            </a:extLst>
          </p:cNvPr>
          <p:cNvPicPr>
            <a:picLocks noGrp="1" noChangeAspect="1"/>
          </p:cNvPicPr>
          <p:nvPr>
            <p:ph sz="half" idx="2"/>
          </p:nvPr>
        </p:nvPicPr>
        <p:blipFill>
          <a:blip r:embed="rId2"/>
          <a:stretch>
            <a:fillRect/>
          </a:stretch>
        </p:blipFill>
        <p:spPr>
          <a:xfrm>
            <a:off x="6724650" y="2421731"/>
            <a:ext cx="4330700" cy="3251200"/>
          </a:xfrm>
          <a:prstGeom prst="rect">
            <a:avLst/>
          </a:prstGeom>
        </p:spPr>
      </p:pic>
    </p:spTree>
    <p:extLst>
      <p:ext uri="{BB962C8B-B14F-4D97-AF65-F5344CB8AC3E}">
        <p14:creationId xmlns:p14="http://schemas.microsoft.com/office/powerpoint/2010/main" val="3860654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F12EA-B786-354B-A946-F5B9B6841044}"/>
              </a:ext>
            </a:extLst>
          </p:cNvPr>
          <p:cNvSpPr>
            <a:spLocks noGrp="1"/>
          </p:cNvSpPr>
          <p:nvPr>
            <p:ph type="title"/>
          </p:nvPr>
        </p:nvSpPr>
        <p:spPr/>
        <p:txBody>
          <a:bodyPr/>
          <a:lstStyle/>
          <a:p>
            <a:r>
              <a:rPr lang="en-US" dirty="0" err="1"/>
              <a:t>IPyC-SiC-OPyC</a:t>
            </a:r>
            <a:endParaRPr lang="en-US" dirty="0"/>
          </a:p>
        </p:txBody>
      </p:sp>
      <p:sp>
        <p:nvSpPr>
          <p:cNvPr id="3" name="Content Placeholder 2">
            <a:extLst>
              <a:ext uri="{FF2B5EF4-FFF2-40B4-BE49-F238E27FC236}">
                <a16:creationId xmlns:a16="http://schemas.microsoft.com/office/drawing/2014/main" id="{C74BFC5B-50A5-0743-9F4D-53F002D05217}"/>
              </a:ext>
            </a:extLst>
          </p:cNvPr>
          <p:cNvSpPr>
            <a:spLocks noGrp="1"/>
          </p:cNvSpPr>
          <p:nvPr>
            <p:ph sz="half" idx="1"/>
          </p:nvPr>
        </p:nvSpPr>
        <p:spPr>
          <a:xfrm>
            <a:off x="609600" y="1968502"/>
            <a:ext cx="5554532" cy="4313963"/>
          </a:xfrm>
        </p:spPr>
        <p:txBody>
          <a:bodyPr>
            <a:normAutofit fontScale="55000" lnSpcReduction="20000"/>
          </a:bodyPr>
          <a:lstStyle/>
          <a:p>
            <a:r>
              <a:rPr lang="en-US" dirty="0"/>
              <a:t>Surrounding this inner buffer layer is a layer of dense pyrolytic carbon (</a:t>
            </a:r>
            <a:r>
              <a:rPr lang="en-US" dirty="0" err="1"/>
              <a:t>IPyC</a:t>
            </a:r>
            <a:r>
              <a:rPr lang="en-US" dirty="0"/>
              <a:t>), a silicon carbide (</a:t>
            </a:r>
            <a:r>
              <a:rPr lang="en-US" dirty="0" err="1"/>
              <a:t>SiC</a:t>
            </a:r>
            <a:r>
              <a:rPr lang="en-US" dirty="0"/>
              <a:t>) layer, and a dense outer pyrolytic carbon (</a:t>
            </a:r>
            <a:r>
              <a:rPr lang="en-US" dirty="0" err="1"/>
              <a:t>OPyC</a:t>
            </a:r>
            <a:r>
              <a:rPr lang="en-US" dirty="0"/>
              <a:t>) layer</a:t>
            </a:r>
          </a:p>
          <a:p>
            <a:r>
              <a:rPr lang="en-US" dirty="0"/>
              <a:t>The pyrolytic carbon layers protect the </a:t>
            </a:r>
            <a:r>
              <a:rPr lang="en-US" dirty="0" err="1"/>
              <a:t>SiC</a:t>
            </a:r>
            <a:r>
              <a:rPr lang="en-US" dirty="0"/>
              <a:t> layer, which is the pressure boundary</a:t>
            </a:r>
          </a:p>
          <a:p>
            <a:r>
              <a:rPr lang="en-US" dirty="0"/>
              <a:t>The pyrolytic carbon layers are approximately 40-mm thick; the </a:t>
            </a:r>
            <a:r>
              <a:rPr lang="en-US" dirty="0" err="1"/>
              <a:t>SiC</a:t>
            </a:r>
            <a:r>
              <a:rPr lang="en-US" dirty="0"/>
              <a:t> layer is usually about 35-mm thick</a:t>
            </a:r>
          </a:p>
          <a:p>
            <a:r>
              <a:rPr lang="en-US" dirty="0"/>
              <a:t>Each microsphere acts as a mini pressure vessel, which is designed to impart robustness to the gas reactor fuel system</a:t>
            </a:r>
          </a:p>
          <a:p>
            <a:r>
              <a:rPr lang="en-US" dirty="0"/>
              <a:t>TRISO diameter is typically ~750 microns</a:t>
            </a:r>
          </a:p>
          <a:p>
            <a:endParaRPr lang="en-US" dirty="0"/>
          </a:p>
          <a:p>
            <a:endParaRPr lang="en-US" dirty="0"/>
          </a:p>
        </p:txBody>
      </p:sp>
      <p:pic>
        <p:nvPicPr>
          <p:cNvPr id="5" name="Content Placeholder 8">
            <a:extLst>
              <a:ext uri="{FF2B5EF4-FFF2-40B4-BE49-F238E27FC236}">
                <a16:creationId xmlns:a16="http://schemas.microsoft.com/office/drawing/2014/main" id="{39A3D914-4EC7-F54A-8301-62E1AFDF0A6D}"/>
              </a:ext>
            </a:extLst>
          </p:cNvPr>
          <p:cNvPicPr>
            <a:picLocks noGrp="1" noChangeAspect="1"/>
          </p:cNvPicPr>
          <p:nvPr>
            <p:ph sz="half" idx="2"/>
          </p:nvPr>
        </p:nvPicPr>
        <p:blipFill>
          <a:blip r:embed="rId2"/>
          <a:stretch>
            <a:fillRect/>
          </a:stretch>
        </p:blipFill>
        <p:spPr>
          <a:xfrm>
            <a:off x="6724650" y="2421731"/>
            <a:ext cx="4330700" cy="3251200"/>
          </a:xfrm>
          <a:prstGeom prst="rect">
            <a:avLst/>
          </a:prstGeom>
        </p:spPr>
      </p:pic>
    </p:spTree>
    <p:extLst>
      <p:ext uri="{BB962C8B-B14F-4D97-AF65-F5344CB8AC3E}">
        <p14:creationId xmlns:p14="http://schemas.microsoft.com/office/powerpoint/2010/main" val="1163435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F6149-D560-9341-9E9D-1597DEE93904}"/>
              </a:ext>
            </a:extLst>
          </p:cNvPr>
          <p:cNvSpPr>
            <a:spLocks noGrp="1"/>
          </p:cNvSpPr>
          <p:nvPr>
            <p:ph type="title"/>
          </p:nvPr>
        </p:nvSpPr>
        <p:spPr/>
        <p:txBody>
          <a:bodyPr/>
          <a:lstStyle/>
          <a:p>
            <a:r>
              <a:rPr lang="en-US" dirty="0"/>
              <a:t>TRISO Fabrication</a:t>
            </a:r>
          </a:p>
        </p:txBody>
      </p:sp>
      <p:sp>
        <p:nvSpPr>
          <p:cNvPr id="3" name="Content Placeholder 2">
            <a:extLst>
              <a:ext uri="{FF2B5EF4-FFF2-40B4-BE49-F238E27FC236}">
                <a16:creationId xmlns:a16="http://schemas.microsoft.com/office/drawing/2014/main" id="{3D03FF7C-E468-A24E-B8F4-B31676109211}"/>
              </a:ext>
            </a:extLst>
          </p:cNvPr>
          <p:cNvSpPr>
            <a:spLocks noGrp="1"/>
          </p:cNvSpPr>
          <p:nvPr>
            <p:ph sz="half" idx="2"/>
          </p:nvPr>
        </p:nvSpPr>
        <p:spPr/>
        <p:txBody>
          <a:bodyPr>
            <a:normAutofit fontScale="70000" lnSpcReduction="20000"/>
          </a:bodyPr>
          <a:lstStyle/>
          <a:p>
            <a:r>
              <a:rPr lang="en-US" dirty="0"/>
              <a:t>Rigorous control is applied at every step of the fabrication process to produce high-quality, very low-defect fuel</a:t>
            </a:r>
          </a:p>
          <a:p>
            <a:r>
              <a:rPr lang="en-US" dirty="0"/>
              <a:t>Defect levels are typically on the order of one defect per 100 000 particles</a:t>
            </a:r>
          </a:p>
          <a:p>
            <a:r>
              <a:rPr lang="en-US" dirty="0"/>
              <a:t>Specifications are placed on the diameters, thicknesses, and densities of the kernel and layers; the sphericity of the particle; the stoichiometry of the kernel; the isotropy of the carbon; and the acceptable defect levels for each layer</a:t>
            </a:r>
          </a:p>
          <a:p>
            <a:endParaRPr lang="en-US" dirty="0"/>
          </a:p>
        </p:txBody>
      </p:sp>
      <p:pic>
        <p:nvPicPr>
          <p:cNvPr id="5" name="Content Placeholder 4">
            <a:extLst>
              <a:ext uri="{FF2B5EF4-FFF2-40B4-BE49-F238E27FC236}">
                <a16:creationId xmlns:a16="http://schemas.microsoft.com/office/drawing/2014/main" id="{41C67E40-61A7-8F43-908B-B9A88B33AD72}"/>
              </a:ext>
            </a:extLst>
          </p:cNvPr>
          <p:cNvPicPr>
            <a:picLocks noGrp="1" noChangeAspect="1"/>
          </p:cNvPicPr>
          <p:nvPr>
            <p:ph sz="quarter" idx="4"/>
          </p:nvPr>
        </p:nvPicPr>
        <p:blipFill>
          <a:blip r:embed="rId2"/>
          <a:stretch>
            <a:fillRect/>
          </a:stretch>
        </p:blipFill>
        <p:spPr>
          <a:xfrm>
            <a:off x="6669741" y="1935726"/>
            <a:ext cx="4105534" cy="4712500"/>
          </a:xfrm>
          <a:prstGeom prst="rect">
            <a:avLst/>
          </a:prstGeom>
        </p:spPr>
      </p:pic>
    </p:spTree>
    <p:extLst>
      <p:ext uri="{BB962C8B-B14F-4D97-AF65-F5344CB8AC3E}">
        <p14:creationId xmlns:p14="http://schemas.microsoft.com/office/powerpoint/2010/main" val="3628658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EA379-D690-2E4A-9155-20E7796106FD}"/>
              </a:ext>
            </a:extLst>
          </p:cNvPr>
          <p:cNvSpPr>
            <a:spLocks noGrp="1"/>
          </p:cNvSpPr>
          <p:nvPr>
            <p:ph type="title"/>
          </p:nvPr>
        </p:nvSpPr>
        <p:spPr/>
        <p:txBody>
          <a:bodyPr/>
          <a:lstStyle/>
          <a:p>
            <a:r>
              <a:rPr lang="en-US" dirty="0"/>
              <a:t>Fuel Failure Mechanisms</a:t>
            </a:r>
          </a:p>
        </p:txBody>
      </p:sp>
      <p:sp>
        <p:nvSpPr>
          <p:cNvPr id="3" name="Content Placeholder 2">
            <a:extLst>
              <a:ext uri="{FF2B5EF4-FFF2-40B4-BE49-F238E27FC236}">
                <a16:creationId xmlns:a16="http://schemas.microsoft.com/office/drawing/2014/main" id="{8B779A79-1903-484D-A7AD-65C349CDD8A3}"/>
              </a:ext>
            </a:extLst>
          </p:cNvPr>
          <p:cNvSpPr>
            <a:spLocks noGrp="1"/>
          </p:cNvSpPr>
          <p:nvPr>
            <p:ph sz="half" idx="2"/>
          </p:nvPr>
        </p:nvSpPr>
        <p:spPr/>
        <p:txBody>
          <a:bodyPr>
            <a:normAutofit fontScale="55000" lnSpcReduction="20000"/>
          </a:bodyPr>
          <a:lstStyle/>
          <a:p>
            <a:r>
              <a:rPr lang="en-US" dirty="0"/>
              <a:t>Overpressure:</a:t>
            </a:r>
          </a:p>
          <a:p>
            <a:endParaRPr lang="en-US" dirty="0"/>
          </a:p>
          <a:p>
            <a:r>
              <a:rPr lang="en-US" dirty="0"/>
              <a:t>During irradiation, fission gases are released from the kernel into the porous buffer layer. The pressure that is generated exerts tensile forces on the </a:t>
            </a:r>
            <a:r>
              <a:rPr lang="en-US" dirty="0" err="1"/>
              <a:t>SiC</a:t>
            </a:r>
            <a:r>
              <a:rPr lang="en-US" dirty="0"/>
              <a:t> layer of the particle</a:t>
            </a:r>
          </a:p>
          <a:p>
            <a:r>
              <a:rPr lang="en-US" dirty="0"/>
              <a:t>For UO2 kernels, there is also excess oxygen released during fission which will react with carbon from the buffer to form CO and CO2 gas</a:t>
            </a:r>
          </a:p>
          <a:p>
            <a:r>
              <a:rPr lang="en-US" dirty="0"/>
              <a:t>Particles are generally sized with a large enough buffer void volume to ensure that they do not fail by overpressure during irradiation</a:t>
            </a:r>
          </a:p>
          <a:p>
            <a:r>
              <a:rPr lang="en-US" dirty="0"/>
              <a:t>Particle failure is postulated to occur as a result of an insufficient or missing buffer layer that occurs during the coating process</a:t>
            </a:r>
          </a:p>
        </p:txBody>
      </p:sp>
      <p:pic>
        <p:nvPicPr>
          <p:cNvPr id="6" name="Content Placeholder 5">
            <a:extLst>
              <a:ext uri="{FF2B5EF4-FFF2-40B4-BE49-F238E27FC236}">
                <a16:creationId xmlns:a16="http://schemas.microsoft.com/office/drawing/2014/main" id="{5047C185-7858-2A44-8587-F6AE0F314EEB}"/>
              </a:ext>
            </a:extLst>
          </p:cNvPr>
          <p:cNvPicPr>
            <a:picLocks noGrp="1" noChangeAspect="1"/>
          </p:cNvPicPr>
          <p:nvPr>
            <p:ph sz="quarter" idx="4"/>
          </p:nvPr>
        </p:nvPicPr>
        <p:blipFill>
          <a:blip r:embed="rId2"/>
          <a:stretch>
            <a:fillRect/>
          </a:stretch>
        </p:blipFill>
        <p:spPr>
          <a:xfrm>
            <a:off x="7325957" y="2097741"/>
            <a:ext cx="3066470" cy="3504538"/>
          </a:xfrm>
          <a:prstGeom prst="rect">
            <a:avLst/>
          </a:prstGeom>
        </p:spPr>
      </p:pic>
    </p:spTree>
    <p:extLst>
      <p:ext uri="{BB962C8B-B14F-4D97-AF65-F5344CB8AC3E}">
        <p14:creationId xmlns:p14="http://schemas.microsoft.com/office/powerpoint/2010/main" val="951281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A802F-574F-BD47-B6BC-E37CA402EE2D}"/>
              </a:ext>
            </a:extLst>
          </p:cNvPr>
          <p:cNvSpPr>
            <a:spLocks noGrp="1"/>
          </p:cNvSpPr>
          <p:nvPr>
            <p:ph type="title"/>
          </p:nvPr>
        </p:nvSpPr>
        <p:spPr/>
        <p:txBody>
          <a:bodyPr/>
          <a:lstStyle/>
          <a:p>
            <a:r>
              <a:rPr lang="en-US" dirty="0"/>
              <a:t>Fuel Failure Mechanisms</a:t>
            </a:r>
          </a:p>
        </p:txBody>
      </p:sp>
      <p:sp>
        <p:nvSpPr>
          <p:cNvPr id="3" name="Content Placeholder 2">
            <a:extLst>
              <a:ext uri="{FF2B5EF4-FFF2-40B4-BE49-F238E27FC236}">
                <a16:creationId xmlns:a16="http://schemas.microsoft.com/office/drawing/2014/main" id="{BA74BC48-27D6-1341-9229-7CD696CC4FA5}"/>
              </a:ext>
            </a:extLst>
          </p:cNvPr>
          <p:cNvSpPr>
            <a:spLocks noGrp="1"/>
          </p:cNvSpPr>
          <p:nvPr>
            <p:ph sz="half" idx="2"/>
          </p:nvPr>
        </p:nvSpPr>
        <p:spPr/>
        <p:txBody>
          <a:bodyPr>
            <a:normAutofit fontScale="55000" lnSpcReduction="20000"/>
          </a:bodyPr>
          <a:lstStyle/>
          <a:p>
            <a:r>
              <a:rPr lang="en-US" dirty="0"/>
              <a:t>Irradiation-induced </a:t>
            </a:r>
            <a:r>
              <a:rPr lang="en-US" dirty="0" err="1"/>
              <a:t>IPyC</a:t>
            </a:r>
            <a:r>
              <a:rPr lang="en-US" dirty="0"/>
              <a:t> cracking</a:t>
            </a:r>
          </a:p>
          <a:p>
            <a:pPr lvl="1"/>
            <a:endParaRPr lang="en-US" dirty="0"/>
          </a:p>
          <a:p>
            <a:r>
              <a:rPr lang="en-US" dirty="0"/>
              <a:t>Under irradiation, </a:t>
            </a:r>
            <a:r>
              <a:rPr lang="en-US" dirty="0" err="1"/>
              <a:t>pyrocarbon</a:t>
            </a:r>
            <a:r>
              <a:rPr lang="en-US" dirty="0"/>
              <a:t> (</a:t>
            </a:r>
            <a:r>
              <a:rPr lang="en-US" dirty="0" err="1"/>
              <a:t>PyC</a:t>
            </a:r>
            <a:r>
              <a:rPr lang="en-US" dirty="0"/>
              <a:t>) shrinks in both the radial and tangential directions</a:t>
            </a:r>
          </a:p>
          <a:p>
            <a:r>
              <a:rPr lang="en-US" dirty="0"/>
              <a:t>At modest fluences it begins to swell in the radial direction</a:t>
            </a:r>
          </a:p>
          <a:p>
            <a:r>
              <a:rPr lang="en-US" dirty="0"/>
              <a:t>This behavior puts the </a:t>
            </a:r>
            <a:r>
              <a:rPr lang="en-US" dirty="0" err="1"/>
              <a:t>PyC</a:t>
            </a:r>
            <a:r>
              <a:rPr lang="en-US" dirty="0"/>
              <a:t> layers into tension in the tangential direction</a:t>
            </a:r>
          </a:p>
          <a:p>
            <a:r>
              <a:rPr lang="en-US" dirty="0"/>
              <a:t>However, irradiation-induced creep works to relieve the tensile stress in the </a:t>
            </a:r>
            <a:r>
              <a:rPr lang="en-US" dirty="0" err="1"/>
              <a:t>PyC</a:t>
            </a:r>
            <a:r>
              <a:rPr lang="en-US" dirty="0"/>
              <a:t> layer</a:t>
            </a:r>
          </a:p>
          <a:p>
            <a:r>
              <a:rPr lang="en-US" dirty="0"/>
              <a:t>If the </a:t>
            </a:r>
            <a:r>
              <a:rPr lang="en-US" dirty="0" err="1"/>
              <a:t>PyC</a:t>
            </a:r>
            <a:r>
              <a:rPr lang="en-US" dirty="0"/>
              <a:t> is strongly attached to the </a:t>
            </a:r>
            <a:r>
              <a:rPr lang="en-US" dirty="0" err="1"/>
              <a:t>SiC</a:t>
            </a:r>
            <a:r>
              <a:rPr lang="en-US" dirty="0"/>
              <a:t> layer, the </a:t>
            </a:r>
            <a:r>
              <a:rPr lang="en-US" dirty="0" err="1"/>
              <a:t>PyC</a:t>
            </a:r>
            <a:r>
              <a:rPr lang="en-US" dirty="0"/>
              <a:t> shrinkage provides a strong compressive stress that offsets the tensile stresses generated by gas production in the kernel</a:t>
            </a:r>
          </a:p>
          <a:p>
            <a:pPr lvl="1"/>
            <a:endParaRPr lang="en-US" dirty="0"/>
          </a:p>
          <a:p>
            <a:endParaRPr lang="en-US" dirty="0"/>
          </a:p>
        </p:txBody>
      </p:sp>
      <p:pic>
        <p:nvPicPr>
          <p:cNvPr id="5" name="Content Placeholder 4">
            <a:extLst>
              <a:ext uri="{FF2B5EF4-FFF2-40B4-BE49-F238E27FC236}">
                <a16:creationId xmlns:a16="http://schemas.microsoft.com/office/drawing/2014/main" id="{CC2A1FB1-7994-D34B-98B0-299D22A86B87}"/>
              </a:ext>
            </a:extLst>
          </p:cNvPr>
          <p:cNvPicPr>
            <a:picLocks noGrp="1" noChangeAspect="1"/>
          </p:cNvPicPr>
          <p:nvPr>
            <p:ph sz="quarter" idx="4"/>
          </p:nvPr>
        </p:nvPicPr>
        <p:blipFill>
          <a:blip r:embed="rId2"/>
          <a:stretch>
            <a:fillRect/>
          </a:stretch>
        </p:blipFill>
        <p:spPr>
          <a:xfrm>
            <a:off x="7842324" y="4210846"/>
            <a:ext cx="2097743" cy="2333739"/>
          </a:xfrm>
          <a:prstGeom prst="rect">
            <a:avLst/>
          </a:prstGeom>
        </p:spPr>
      </p:pic>
      <p:pic>
        <p:nvPicPr>
          <p:cNvPr id="6" name="Picture 5">
            <a:extLst>
              <a:ext uri="{FF2B5EF4-FFF2-40B4-BE49-F238E27FC236}">
                <a16:creationId xmlns:a16="http://schemas.microsoft.com/office/drawing/2014/main" id="{DB38ED9C-D72C-A546-8F2F-26B2F1A243A0}"/>
              </a:ext>
            </a:extLst>
          </p:cNvPr>
          <p:cNvPicPr>
            <a:picLocks noChangeAspect="1"/>
          </p:cNvPicPr>
          <p:nvPr/>
        </p:nvPicPr>
        <p:blipFill>
          <a:blip r:embed="rId3"/>
          <a:stretch>
            <a:fillRect/>
          </a:stretch>
        </p:blipFill>
        <p:spPr>
          <a:xfrm>
            <a:off x="7842324" y="1935726"/>
            <a:ext cx="2102277" cy="2126167"/>
          </a:xfrm>
          <a:prstGeom prst="rect">
            <a:avLst/>
          </a:prstGeom>
        </p:spPr>
      </p:pic>
    </p:spTree>
    <p:extLst>
      <p:ext uri="{BB962C8B-B14F-4D97-AF65-F5344CB8AC3E}">
        <p14:creationId xmlns:p14="http://schemas.microsoft.com/office/powerpoint/2010/main" val="4012221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E8CAE-34A1-6544-83BF-48DA2D46D245}"/>
              </a:ext>
            </a:extLst>
          </p:cNvPr>
          <p:cNvSpPr>
            <a:spLocks noGrp="1"/>
          </p:cNvSpPr>
          <p:nvPr>
            <p:ph type="title"/>
          </p:nvPr>
        </p:nvSpPr>
        <p:spPr/>
        <p:txBody>
          <a:bodyPr/>
          <a:lstStyle/>
          <a:p>
            <a:r>
              <a:rPr lang="en-US" dirty="0"/>
              <a:t>Fuel Failure Mechanisms</a:t>
            </a:r>
          </a:p>
        </p:txBody>
      </p:sp>
      <p:sp>
        <p:nvSpPr>
          <p:cNvPr id="3" name="Content Placeholder 2">
            <a:extLst>
              <a:ext uri="{FF2B5EF4-FFF2-40B4-BE49-F238E27FC236}">
                <a16:creationId xmlns:a16="http://schemas.microsoft.com/office/drawing/2014/main" id="{B0B25EB7-0A4E-CD4F-B6F7-AC217630F3D4}"/>
              </a:ext>
            </a:extLst>
          </p:cNvPr>
          <p:cNvSpPr>
            <a:spLocks noGrp="1"/>
          </p:cNvSpPr>
          <p:nvPr>
            <p:ph sz="half" idx="2"/>
          </p:nvPr>
        </p:nvSpPr>
        <p:spPr/>
        <p:txBody>
          <a:bodyPr/>
          <a:lstStyle/>
          <a:p>
            <a:r>
              <a:rPr lang="en-US" sz="1800" dirty="0"/>
              <a:t>Debonding between </a:t>
            </a:r>
            <a:r>
              <a:rPr lang="en-US" sz="1800" dirty="0" err="1"/>
              <a:t>IPyC</a:t>
            </a:r>
            <a:r>
              <a:rPr lang="en-US" sz="1800" dirty="0"/>
              <a:t> and </a:t>
            </a:r>
            <a:r>
              <a:rPr lang="en-US" sz="1800" dirty="0" err="1"/>
              <a:t>SiC</a:t>
            </a:r>
            <a:endParaRPr lang="en-US" sz="1800" dirty="0"/>
          </a:p>
          <a:p>
            <a:endParaRPr lang="en-US" sz="1800" dirty="0"/>
          </a:p>
          <a:p>
            <a:r>
              <a:rPr lang="en-US" sz="1800" dirty="0"/>
              <a:t>The debonding is related to the strength of the </a:t>
            </a:r>
            <a:r>
              <a:rPr lang="en-US" sz="1800" dirty="0" err="1"/>
              <a:t>IPyC</a:t>
            </a:r>
            <a:r>
              <a:rPr lang="en-US" sz="1800" dirty="0"/>
              <a:t>/</a:t>
            </a:r>
            <a:r>
              <a:rPr lang="en-US" sz="1800" dirty="0" err="1"/>
              <a:t>SiC</a:t>
            </a:r>
            <a:r>
              <a:rPr lang="en-US" sz="1800" dirty="0"/>
              <a:t> interface</a:t>
            </a:r>
          </a:p>
          <a:p>
            <a:r>
              <a:rPr lang="en-US" sz="1800" dirty="0"/>
              <a:t>Weakly bonded coating layers can partially detach because of the tensile stresses generated by the </a:t>
            </a:r>
            <a:r>
              <a:rPr lang="en-US" sz="1800" dirty="0" err="1"/>
              <a:t>IPyC</a:t>
            </a:r>
            <a:r>
              <a:rPr lang="en-US" sz="1800" dirty="0"/>
              <a:t> shrinkage under irradiation</a:t>
            </a:r>
          </a:p>
          <a:p>
            <a:r>
              <a:rPr lang="en-US" sz="1800" dirty="0"/>
              <a:t>A particle for which partial debonding of the </a:t>
            </a:r>
            <a:r>
              <a:rPr lang="en-US" sz="1800" dirty="0" err="1"/>
              <a:t>IPyC</a:t>
            </a:r>
            <a:r>
              <a:rPr lang="en-US" sz="1800" dirty="0"/>
              <a:t> from the </a:t>
            </a:r>
            <a:r>
              <a:rPr lang="en-US" sz="1800" dirty="0" err="1"/>
              <a:t>SiC</a:t>
            </a:r>
            <a:r>
              <a:rPr lang="en-US" sz="1800" dirty="0"/>
              <a:t> has occurred can develop relatively large tensile stresses in the </a:t>
            </a:r>
            <a:r>
              <a:rPr lang="en-US" sz="1800" dirty="0" err="1"/>
              <a:t>SiC</a:t>
            </a:r>
            <a:endParaRPr lang="en-US" sz="1800" dirty="0"/>
          </a:p>
          <a:p>
            <a:r>
              <a:rPr lang="en-US" sz="1800" dirty="0"/>
              <a:t>Irradiation induced creep relieves the stress at longer times</a:t>
            </a:r>
          </a:p>
          <a:p>
            <a:endParaRPr lang="en-US" sz="1800" dirty="0"/>
          </a:p>
          <a:p>
            <a:endParaRPr lang="en-US" sz="1800" dirty="0"/>
          </a:p>
          <a:p>
            <a:endParaRPr lang="en-US" sz="1800" dirty="0"/>
          </a:p>
        </p:txBody>
      </p:sp>
      <p:pic>
        <p:nvPicPr>
          <p:cNvPr id="5" name="Content Placeholder 4">
            <a:extLst>
              <a:ext uri="{FF2B5EF4-FFF2-40B4-BE49-F238E27FC236}">
                <a16:creationId xmlns:a16="http://schemas.microsoft.com/office/drawing/2014/main" id="{B5883F4F-B0F5-8745-A771-99513B518678}"/>
              </a:ext>
            </a:extLst>
          </p:cNvPr>
          <p:cNvPicPr>
            <a:picLocks noGrp="1" noChangeAspect="1"/>
          </p:cNvPicPr>
          <p:nvPr>
            <p:ph sz="quarter" idx="4"/>
          </p:nvPr>
        </p:nvPicPr>
        <p:blipFill>
          <a:blip r:embed="rId3"/>
          <a:stretch>
            <a:fillRect/>
          </a:stretch>
        </p:blipFill>
        <p:spPr>
          <a:xfrm>
            <a:off x="7184259" y="2174875"/>
            <a:ext cx="3406719" cy="3951288"/>
          </a:xfrm>
          <a:prstGeom prst="rect">
            <a:avLst/>
          </a:prstGeom>
        </p:spPr>
      </p:pic>
    </p:spTree>
    <p:extLst>
      <p:ext uri="{BB962C8B-B14F-4D97-AF65-F5344CB8AC3E}">
        <p14:creationId xmlns:p14="http://schemas.microsoft.com/office/powerpoint/2010/main" val="690150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E8CAE-34A1-6544-83BF-48DA2D46D245}"/>
              </a:ext>
            </a:extLst>
          </p:cNvPr>
          <p:cNvSpPr>
            <a:spLocks noGrp="1"/>
          </p:cNvSpPr>
          <p:nvPr>
            <p:ph type="title"/>
          </p:nvPr>
        </p:nvSpPr>
        <p:spPr/>
        <p:txBody>
          <a:bodyPr/>
          <a:lstStyle/>
          <a:p>
            <a:r>
              <a:rPr lang="en-US" dirty="0"/>
              <a:t>Fuel Failure Mechanisms</a:t>
            </a:r>
          </a:p>
        </p:txBody>
      </p:sp>
      <p:sp>
        <p:nvSpPr>
          <p:cNvPr id="3" name="Content Placeholder 2">
            <a:extLst>
              <a:ext uri="{FF2B5EF4-FFF2-40B4-BE49-F238E27FC236}">
                <a16:creationId xmlns:a16="http://schemas.microsoft.com/office/drawing/2014/main" id="{B0B25EB7-0A4E-CD4F-B6F7-AC217630F3D4}"/>
              </a:ext>
            </a:extLst>
          </p:cNvPr>
          <p:cNvSpPr>
            <a:spLocks noGrp="1"/>
          </p:cNvSpPr>
          <p:nvPr>
            <p:ph sz="half" idx="2"/>
          </p:nvPr>
        </p:nvSpPr>
        <p:spPr/>
        <p:txBody>
          <a:bodyPr/>
          <a:lstStyle/>
          <a:p>
            <a:r>
              <a:rPr lang="en-US" sz="1800" dirty="0"/>
              <a:t>Kernel migration</a:t>
            </a:r>
          </a:p>
          <a:p>
            <a:endParaRPr lang="en-US" sz="1800" dirty="0"/>
          </a:p>
          <a:p>
            <a:r>
              <a:rPr lang="en-US" sz="1800" dirty="0"/>
              <a:t>Kernel migration is defined simply as movement of the kernel toward the TRISO-coating, which can lead to the kernel penetrating the TRISO-coating</a:t>
            </a:r>
          </a:p>
          <a:p>
            <a:r>
              <a:rPr lang="en-US" sz="1800" dirty="0"/>
              <a:t>Kernel migration is associated with carbon transport in the particle in the presence of a temperature gradient</a:t>
            </a:r>
          </a:p>
          <a:p>
            <a:r>
              <a:rPr lang="en-US" sz="1800" dirty="0"/>
              <a:t>A thermal gradient generates different equilibrium conditions for C, UO2, CO and CO2 at either side of the particle</a:t>
            </a:r>
          </a:p>
          <a:p>
            <a:r>
              <a:rPr lang="en-US" sz="1800" dirty="0"/>
              <a:t>Carbon diffuses up the temperature gradient, the kernel diffuses down</a:t>
            </a:r>
          </a:p>
          <a:p>
            <a:endParaRPr lang="en-US" sz="1800" dirty="0"/>
          </a:p>
          <a:p>
            <a:endParaRPr lang="en-US" sz="1800" dirty="0"/>
          </a:p>
        </p:txBody>
      </p:sp>
      <p:pic>
        <p:nvPicPr>
          <p:cNvPr id="5" name="Content Placeholder 4">
            <a:extLst>
              <a:ext uri="{FF2B5EF4-FFF2-40B4-BE49-F238E27FC236}">
                <a16:creationId xmlns:a16="http://schemas.microsoft.com/office/drawing/2014/main" id="{F8E672AF-DC63-D44E-A834-EB1FEAAC3A8D}"/>
              </a:ext>
            </a:extLst>
          </p:cNvPr>
          <p:cNvPicPr>
            <a:picLocks noGrp="1" noChangeAspect="1"/>
          </p:cNvPicPr>
          <p:nvPr>
            <p:ph sz="quarter" idx="4"/>
          </p:nvPr>
        </p:nvPicPr>
        <p:blipFill>
          <a:blip r:embed="rId2"/>
          <a:stretch>
            <a:fillRect/>
          </a:stretch>
        </p:blipFill>
        <p:spPr>
          <a:xfrm>
            <a:off x="7210696" y="2454296"/>
            <a:ext cx="3030584" cy="2872467"/>
          </a:xfrm>
          <a:prstGeom prst="rect">
            <a:avLst/>
          </a:prstGeom>
        </p:spPr>
      </p:pic>
    </p:spTree>
    <p:extLst>
      <p:ext uri="{BB962C8B-B14F-4D97-AF65-F5344CB8AC3E}">
        <p14:creationId xmlns:p14="http://schemas.microsoft.com/office/powerpoint/2010/main" val="2737703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E8CAE-34A1-6544-83BF-48DA2D46D245}"/>
              </a:ext>
            </a:extLst>
          </p:cNvPr>
          <p:cNvSpPr>
            <a:spLocks noGrp="1"/>
          </p:cNvSpPr>
          <p:nvPr>
            <p:ph type="title"/>
          </p:nvPr>
        </p:nvSpPr>
        <p:spPr/>
        <p:txBody>
          <a:bodyPr/>
          <a:lstStyle/>
          <a:p>
            <a:r>
              <a:rPr lang="en-US" dirty="0"/>
              <a:t>Fuel Failure Mechanisms</a:t>
            </a:r>
          </a:p>
        </p:txBody>
      </p:sp>
      <p:sp>
        <p:nvSpPr>
          <p:cNvPr id="3" name="Content Placeholder 2">
            <a:extLst>
              <a:ext uri="{FF2B5EF4-FFF2-40B4-BE49-F238E27FC236}">
                <a16:creationId xmlns:a16="http://schemas.microsoft.com/office/drawing/2014/main" id="{B0B25EB7-0A4E-CD4F-B6F7-AC217630F3D4}"/>
              </a:ext>
            </a:extLst>
          </p:cNvPr>
          <p:cNvSpPr>
            <a:spLocks noGrp="1"/>
          </p:cNvSpPr>
          <p:nvPr>
            <p:ph sz="half" idx="2"/>
          </p:nvPr>
        </p:nvSpPr>
        <p:spPr/>
        <p:txBody>
          <a:bodyPr/>
          <a:lstStyle/>
          <a:p>
            <a:r>
              <a:rPr lang="en-US" sz="1800" dirty="0"/>
              <a:t>Fission product attack</a:t>
            </a:r>
          </a:p>
          <a:p>
            <a:endParaRPr lang="en-US" sz="1800" dirty="0"/>
          </a:p>
          <a:p>
            <a:r>
              <a:rPr lang="en-US" sz="1800" dirty="0"/>
              <a:t>Fission products can be transported from the kernel to the inner surface of the </a:t>
            </a:r>
            <a:r>
              <a:rPr lang="en-US" sz="1800" dirty="0" err="1"/>
              <a:t>SiC</a:t>
            </a:r>
            <a:r>
              <a:rPr lang="en-US" sz="1800" dirty="0"/>
              <a:t> where they interact and can damage and potentially fail the </a:t>
            </a:r>
            <a:r>
              <a:rPr lang="en-US" sz="1800" dirty="0" err="1"/>
              <a:t>SiC</a:t>
            </a:r>
            <a:r>
              <a:rPr lang="en-US" sz="1800" dirty="0"/>
              <a:t> layer</a:t>
            </a:r>
          </a:p>
          <a:p>
            <a:r>
              <a:rPr lang="en-US" sz="1800" dirty="0"/>
              <a:t>This is more of an issue in UC kernels</a:t>
            </a:r>
          </a:p>
          <a:p>
            <a:r>
              <a:rPr lang="en-US" sz="1800" dirty="0"/>
              <a:t>In UCO kernels, the </a:t>
            </a:r>
            <a:r>
              <a:rPr lang="en-US" sz="1800" dirty="0" err="1"/>
              <a:t>oxycarbide</a:t>
            </a:r>
            <a:r>
              <a:rPr lang="en-US" sz="1800" dirty="0"/>
              <a:t> form of the kernel generally ties up all but the noble fission products (e.g., </a:t>
            </a:r>
            <a:r>
              <a:rPr lang="en-US" sz="1800" dirty="0" err="1"/>
              <a:t>Pd</a:t>
            </a:r>
            <a:r>
              <a:rPr lang="en-US" sz="1800" dirty="0"/>
              <a:t>) as either carbides or oxides, which tend to limit their mobility in the UCO system</a:t>
            </a:r>
          </a:p>
          <a:p>
            <a:r>
              <a:rPr lang="en-US" sz="1800" dirty="0"/>
              <a:t>However, </a:t>
            </a:r>
            <a:r>
              <a:rPr lang="en-US" sz="1800" dirty="0" err="1"/>
              <a:t>Pd</a:t>
            </a:r>
            <a:r>
              <a:rPr lang="en-US" sz="1800" dirty="0"/>
              <a:t> and Ag transport have still been observed in UCO coated particle fuel</a:t>
            </a:r>
          </a:p>
          <a:p>
            <a:endParaRPr lang="en-US" sz="1800" dirty="0"/>
          </a:p>
        </p:txBody>
      </p:sp>
      <p:pic>
        <p:nvPicPr>
          <p:cNvPr id="5" name="Content Placeholder 4">
            <a:extLst>
              <a:ext uri="{FF2B5EF4-FFF2-40B4-BE49-F238E27FC236}">
                <a16:creationId xmlns:a16="http://schemas.microsoft.com/office/drawing/2014/main" id="{B8260C2C-8161-EA44-A946-BF441B273DBD}"/>
              </a:ext>
            </a:extLst>
          </p:cNvPr>
          <p:cNvPicPr>
            <a:picLocks noGrp="1" noChangeAspect="1"/>
          </p:cNvPicPr>
          <p:nvPr>
            <p:ph sz="quarter" idx="4"/>
          </p:nvPr>
        </p:nvPicPr>
        <p:blipFill>
          <a:blip r:embed="rId2"/>
          <a:stretch>
            <a:fillRect/>
          </a:stretch>
        </p:blipFill>
        <p:spPr>
          <a:xfrm>
            <a:off x="7281964" y="2527974"/>
            <a:ext cx="2690373" cy="3245089"/>
          </a:xfrm>
          <a:prstGeom prst="rect">
            <a:avLst/>
          </a:prstGeom>
        </p:spPr>
      </p:pic>
    </p:spTree>
    <p:extLst>
      <p:ext uri="{BB962C8B-B14F-4D97-AF65-F5344CB8AC3E}">
        <p14:creationId xmlns:p14="http://schemas.microsoft.com/office/powerpoint/2010/main" val="26045403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E8CAE-34A1-6544-83BF-48DA2D46D245}"/>
              </a:ext>
            </a:extLst>
          </p:cNvPr>
          <p:cNvSpPr>
            <a:spLocks noGrp="1"/>
          </p:cNvSpPr>
          <p:nvPr>
            <p:ph type="title"/>
          </p:nvPr>
        </p:nvSpPr>
        <p:spPr/>
        <p:txBody>
          <a:bodyPr/>
          <a:lstStyle/>
          <a:p>
            <a:r>
              <a:rPr lang="en-US" dirty="0"/>
              <a:t>Fuel Failure Mechanisms</a:t>
            </a:r>
          </a:p>
        </p:txBody>
      </p:sp>
      <p:sp>
        <p:nvSpPr>
          <p:cNvPr id="3" name="Content Placeholder 2">
            <a:extLst>
              <a:ext uri="{FF2B5EF4-FFF2-40B4-BE49-F238E27FC236}">
                <a16:creationId xmlns:a16="http://schemas.microsoft.com/office/drawing/2014/main" id="{B0B25EB7-0A4E-CD4F-B6F7-AC217630F3D4}"/>
              </a:ext>
            </a:extLst>
          </p:cNvPr>
          <p:cNvSpPr>
            <a:spLocks noGrp="1"/>
          </p:cNvSpPr>
          <p:nvPr>
            <p:ph sz="half" idx="2"/>
          </p:nvPr>
        </p:nvSpPr>
        <p:spPr/>
        <p:txBody>
          <a:bodyPr/>
          <a:lstStyle/>
          <a:p>
            <a:r>
              <a:rPr lang="en-US" sz="1800" dirty="0"/>
              <a:t>Matrix-</a:t>
            </a:r>
            <a:r>
              <a:rPr lang="en-US" sz="1800" dirty="0" err="1"/>
              <a:t>OPyC</a:t>
            </a:r>
            <a:r>
              <a:rPr lang="en-US" sz="1800" dirty="0"/>
              <a:t> interactions and </a:t>
            </a:r>
            <a:r>
              <a:rPr lang="en-US" sz="1800" dirty="0" err="1"/>
              <a:t>OPyC</a:t>
            </a:r>
            <a:r>
              <a:rPr lang="en-US" sz="1800" dirty="0"/>
              <a:t> irradiation-induced cracking</a:t>
            </a:r>
          </a:p>
          <a:p>
            <a:endParaRPr lang="en-US" sz="1800" dirty="0"/>
          </a:p>
          <a:p>
            <a:r>
              <a:rPr lang="en-US" sz="1800" dirty="0"/>
              <a:t>During manufacture, infiltration of the liquid graphitic matrix into the porosity of </a:t>
            </a:r>
            <a:r>
              <a:rPr lang="en-US" sz="1800" dirty="0" err="1"/>
              <a:t>OPyC</a:t>
            </a:r>
            <a:r>
              <a:rPr lang="en-US" sz="1800" dirty="0"/>
              <a:t> caused mechanical weakening </a:t>
            </a:r>
          </a:p>
          <a:p>
            <a:r>
              <a:rPr lang="en-US" sz="1800" dirty="0"/>
              <a:t>During subsequent dimensional change under irradiation this caused </a:t>
            </a:r>
            <a:r>
              <a:rPr lang="en-US" sz="1800" dirty="0" err="1"/>
              <a:t>OPyC</a:t>
            </a:r>
            <a:r>
              <a:rPr lang="en-US" sz="1800" dirty="0"/>
              <a:t> layer to fail by cracking and debonding from the </a:t>
            </a:r>
            <a:r>
              <a:rPr lang="en-US" sz="1800" dirty="0" err="1"/>
              <a:t>SiC</a:t>
            </a:r>
            <a:r>
              <a:rPr lang="en-US" sz="1800" dirty="0"/>
              <a:t> layer</a:t>
            </a:r>
          </a:p>
          <a:p>
            <a:r>
              <a:rPr lang="en-US" sz="1800" dirty="0"/>
              <a:t>This has largely been addressed through specifications on the matrix material and on the microstructure of the </a:t>
            </a:r>
            <a:r>
              <a:rPr lang="en-US" sz="1800" dirty="0" err="1"/>
              <a:t>OPyC</a:t>
            </a:r>
            <a:endParaRPr lang="en-US" sz="1800" dirty="0"/>
          </a:p>
          <a:p>
            <a:endParaRPr lang="en-US" sz="1800" dirty="0"/>
          </a:p>
        </p:txBody>
      </p:sp>
      <p:sp>
        <p:nvSpPr>
          <p:cNvPr id="4" name="Content Placeholder 3">
            <a:extLst>
              <a:ext uri="{FF2B5EF4-FFF2-40B4-BE49-F238E27FC236}">
                <a16:creationId xmlns:a16="http://schemas.microsoft.com/office/drawing/2014/main" id="{F621EDB2-9AF0-7940-A227-F302492C2605}"/>
              </a:ext>
            </a:extLst>
          </p:cNvPr>
          <p:cNvSpPr>
            <a:spLocks noGrp="1"/>
          </p:cNvSpPr>
          <p:nvPr>
            <p:ph sz="quarter" idx="4"/>
          </p:nvPr>
        </p:nvSpPr>
        <p:spPr/>
        <p:txBody>
          <a:bodyPr/>
          <a:lstStyle/>
          <a:p>
            <a:r>
              <a:rPr lang="en-US" sz="1800" dirty="0"/>
              <a:t>Non-retentive </a:t>
            </a:r>
            <a:r>
              <a:rPr lang="en-US" sz="1800" dirty="0" err="1"/>
              <a:t>SiC</a:t>
            </a:r>
            <a:endParaRPr lang="en-US" sz="1800" dirty="0"/>
          </a:p>
          <a:p>
            <a:endParaRPr lang="en-US" sz="1800" dirty="0"/>
          </a:p>
          <a:p>
            <a:r>
              <a:rPr lang="en-US" sz="1800" dirty="0"/>
              <a:t>There are situations where the </a:t>
            </a:r>
            <a:r>
              <a:rPr lang="en-US" sz="1800" dirty="0" err="1"/>
              <a:t>SiC</a:t>
            </a:r>
            <a:r>
              <a:rPr lang="en-US" sz="1800" dirty="0"/>
              <a:t> layer becomes functionally failed or degraded in some way and is no longer retentive of fission products</a:t>
            </a:r>
          </a:p>
          <a:p>
            <a:r>
              <a:rPr lang="en-US" sz="1800" b="1" dirty="0"/>
              <a:t>Diffusive release through intact layers</a:t>
            </a:r>
          </a:p>
          <a:p>
            <a:pPr lvl="1"/>
            <a:r>
              <a:rPr lang="en-US" sz="1300" dirty="0"/>
              <a:t>If fuel temperatures during normal operation approach 1300C, then some of the fission products that are usually retained by the TRISO coating (e.g., cesium) will be able to diffuse out of the particle during normal operation</a:t>
            </a:r>
          </a:p>
          <a:p>
            <a:r>
              <a:rPr lang="en-US" sz="1800" b="1" dirty="0" err="1"/>
              <a:t>SiC</a:t>
            </a:r>
            <a:r>
              <a:rPr lang="en-US" sz="1800" b="1" dirty="0"/>
              <a:t> degradation resulting in permeability</a:t>
            </a:r>
          </a:p>
          <a:p>
            <a:pPr lvl="1"/>
            <a:r>
              <a:rPr lang="en-US" sz="1300" dirty="0"/>
              <a:t>Cesium attack of the </a:t>
            </a:r>
            <a:r>
              <a:rPr lang="en-US" sz="1300" dirty="0" err="1"/>
              <a:t>SiC</a:t>
            </a:r>
            <a:r>
              <a:rPr lang="en-US" sz="1300" dirty="0"/>
              <a:t> and/or CO corrosion of the </a:t>
            </a:r>
            <a:r>
              <a:rPr lang="en-US" sz="1300" dirty="0" err="1"/>
              <a:t>SiC</a:t>
            </a:r>
            <a:r>
              <a:rPr lang="en-US" sz="1300" dirty="0"/>
              <a:t> can allow fission products to be released at high burnup</a:t>
            </a:r>
          </a:p>
          <a:p>
            <a:pPr lvl="1"/>
            <a:endParaRPr lang="en-US" sz="1267" dirty="0"/>
          </a:p>
          <a:p>
            <a:endParaRPr lang="en-US" sz="1800" dirty="0"/>
          </a:p>
        </p:txBody>
      </p:sp>
    </p:spTree>
    <p:extLst>
      <p:ext uri="{BB962C8B-B14F-4D97-AF65-F5344CB8AC3E}">
        <p14:creationId xmlns:p14="http://schemas.microsoft.com/office/powerpoint/2010/main" val="31744009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E8CAE-34A1-6544-83BF-48DA2D46D245}"/>
              </a:ext>
            </a:extLst>
          </p:cNvPr>
          <p:cNvSpPr>
            <a:spLocks noGrp="1"/>
          </p:cNvSpPr>
          <p:nvPr>
            <p:ph type="title"/>
          </p:nvPr>
        </p:nvSpPr>
        <p:spPr/>
        <p:txBody>
          <a:bodyPr/>
          <a:lstStyle/>
          <a:p>
            <a:r>
              <a:rPr lang="en-US" dirty="0"/>
              <a:t>Fuel Failure Mechanisms</a:t>
            </a:r>
          </a:p>
        </p:txBody>
      </p:sp>
      <p:sp>
        <p:nvSpPr>
          <p:cNvPr id="3" name="Content Placeholder 2">
            <a:extLst>
              <a:ext uri="{FF2B5EF4-FFF2-40B4-BE49-F238E27FC236}">
                <a16:creationId xmlns:a16="http://schemas.microsoft.com/office/drawing/2014/main" id="{B0B25EB7-0A4E-CD4F-B6F7-AC217630F3D4}"/>
              </a:ext>
            </a:extLst>
          </p:cNvPr>
          <p:cNvSpPr>
            <a:spLocks noGrp="1"/>
          </p:cNvSpPr>
          <p:nvPr>
            <p:ph sz="half" idx="2"/>
          </p:nvPr>
        </p:nvSpPr>
        <p:spPr/>
        <p:txBody>
          <a:bodyPr/>
          <a:lstStyle/>
          <a:p>
            <a:r>
              <a:rPr lang="en-US" sz="1800" dirty="0"/>
              <a:t>Creep failure of </a:t>
            </a:r>
            <a:r>
              <a:rPr lang="en-US" sz="1800" dirty="0" err="1"/>
              <a:t>PyC</a:t>
            </a:r>
            <a:endParaRPr lang="en-US" sz="1800" dirty="0"/>
          </a:p>
          <a:p>
            <a:endParaRPr lang="en-US" sz="1800" dirty="0"/>
          </a:p>
          <a:p>
            <a:r>
              <a:rPr lang="en-US" sz="1800" dirty="0"/>
              <a:t>Under stress, thermal creep of the </a:t>
            </a:r>
            <a:r>
              <a:rPr lang="en-US" sz="1800" dirty="0" err="1"/>
              <a:t>PyC</a:t>
            </a:r>
            <a:r>
              <a:rPr lang="en-US" sz="1800" dirty="0"/>
              <a:t> will occur</a:t>
            </a:r>
          </a:p>
          <a:p>
            <a:r>
              <a:rPr lang="en-US" sz="1800" dirty="0"/>
              <a:t>In some post-irradiation heating tests,</a:t>
            </a:r>
          </a:p>
          <a:p>
            <a:r>
              <a:rPr lang="en-US" sz="1800" dirty="0"/>
              <a:t>photomicrographs reveal a thinning and failure of the </a:t>
            </a:r>
            <a:r>
              <a:rPr lang="en-US" sz="1800" dirty="0" err="1"/>
              <a:t>PyC</a:t>
            </a:r>
            <a:endParaRPr lang="en-US" sz="1800" dirty="0"/>
          </a:p>
          <a:p>
            <a:r>
              <a:rPr lang="en-US" sz="1800" dirty="0"/>
              <a:t>Such failure has not led to failure of the </a:t>
            </a:r>
            <a:r>
              <a:rPr lang="en-US" sz="1800" dirty="0" err="1"/>
              <a:t>SiC</a:t>
            </a:r>
            <a:r>
              <a:rPr lang="en-US" sz="1800" dirty="0"/>
              <a:t> layer</a:t>
            </a:r>
          </a:p>
          <a:p>
            <a:endParaRPr lang="en-US" sz="1800" dirty="0"/>
          </a:p>
          <a:p>
            <a:endParaRPr lang="en-US" sz="1800" dirty="0"/>
          </a:p>
        </p:txBody>
      </p:sp>
      <p:sp>
        <p:nvSpPr>
          <p:cNvPr id="4" name="Content Placeholder 3">
            <a:extLst>
              <a:ext uri="{FF2B5EF4-FFF2-40B4-BE49-F238E27FC236}">
                <a16:creationId xmlns:a16="http://schemas.microsoft.com/office/drawing/2014/main" id="{F621EDB2-9AF0-7940-A227-F302492C2605}"/>
              </a:ext>
            </a:extLst>
          </p:cNvPr>
          <p:cNvSpPr>
            <a:spLocks noGrp="1"/>
          </p:cNvSpPr>
          <p:nvPr>
            <p:ph sz="quarter" idx="4"/>
          </p:nvPr>
        </p:nvSpPr>
        <p:spPr/>
        <p:txBody>
          <a:bodyPr/>
          <a:lstStyle/>
          <a:p>
            <a:r>
              <a:rPr lang="en-US" sz="1800" dirty="0" err="1"/>
              <a:t>SiC</a:t>
            </a:r>
            <a:r>
              <a:rPr lang="en-US" sz="1800" dirty="0"/>
              <a:t> thermal decomposition</a:t>
            </a:r>
          </a:p>
          <a:p>
            <a:endParaRPr lang="en-US" sz="1800" dirty="0"/>
          </a:p>
          <a:p>
            <a:r>
              <a:rPr lang="en-US" sz="1800" dirty="0"/>
              <a:t>At very high temperatures (&gt; 2000°C) the </a:t>
            </a:r>
            <a:r>
              <a:rPr lang="en-US" sz="1800" dirty="0" err="1"/>
              <a:t>SiC</a:t>
            </a:r>
            <a:r>
              <a:rPr lang="en-US" sz="1800" dirty="0"/>
              <a:t> layer undergoes thermal decomposition</a:t>
            </a:r>
          </a:p>
          <a:p>
            <a:r>
              <a:rPr lang="en-US" sz="1800" dirty="0"/>
              <a:t>The phenomenon is primarily a function of temperature and time and has not played a major role in fuel failure at lower accident temperatures</a:t>
            </a:r>
          </a:p>
          <a:p>
            <a:endParaRPr lang="en-US" sz="1800" dirty="0"/>
          </a:p>
          <a:p>
            <a:endParaRPr lang="en-US" sz="1800" dirty="0"/>
          </a:p>
        </p:txBody>
      </p:sp>
    </p:spTree>
    <p:extLst>
      <p:ext uri="{BB962C8B-B14F-4D97-AF65-F5344CB8AC3E}">
        <p14:creationId xmlns:p14="http://schemas.microsoft.com/office/powerpoint/2010/main" val="3062205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dirty="0"/>
              <a:t>High Temperature Gas reactors and TRISO Particles</a:t>
            </a:r>
          </a:p>
        </p:txBody>
      </p:sp>
    </p:spTree>
    <p:extLst>
      <p:ext uri="{BB962C8B-B14F-4D97-AF65-F5344CB8AC3E}">
        <p14:creationId xmlns:p14="http://schemas.microsoft.com/office/powerpoint/2010/main" val="3529022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E8CAE-34A1-6544-83BF-48DA2D46D245}"/>
              </a:ext>
            </a:extLst>
          </p:cNvPr>
          <p:cNvSpPr>
            <a:spLocks noGrp="1"/>
          </p:cNvSpPr>
          <p:nvPr>
            <p:ph type="title"/>
          </p:nvPr>
        </p:nvSpPr>
        <p:spPr/>
        <p:txBody>
          <a:bodyPr/>
          <a:lstStyle/>
          <a:p>
            <a:r>
              <a:rPr lang="en-US" dirty="0"/>
              <a:t>Fuel Failure Mechanisms</a:t>
            </a:r>
          </a:p>
        </p:txBody>
      </p:sp>
      <p:sp>
        <p:nvSpPr>
          <p:cNvPr id="3" name="Content Placeholder 2">
            <a:extLst>
              <a:ext uri="{FF2B5EF4-FFF2-40B4-BE49-F238E27FC236}">
                <a16:creationId xmlns:a16="http://schemas.microsoft.com/office/drawing/2014/main" id="{B0B25EB7-0A4E-CD4F-B6F7-AC217630F3D4}"/>
              </a:ext>
            </a:extLst>
          </p:cNvPr>
          <p:cNvSpPr>
            <a:spLocks noGrp="1"/>
          </p:cNvSpPr>
          <p:nvPr>
            <p:ph sz="half" idx="2"/>
          </p:nvPr>
        </p:nvSpPr>
        <p:spPr/>
        <p:txBody>
          <a:bodyPr/>
          <a:lstStyle/>
          <a:p>
            <a:r>
              <a:rPr lang="en-US" sz="1800" dirty="0"/>
              <a:t>Kernel-coating mechanical interaction (KCMI)</a:t>
            </a:r>
          </a:p>
          <a:p>
            <a:endParaRPr lang="en-US" sz="1800" dirty="0"/>
          </a:p>
          <a:p>
            <a:r>
              <a:rPr lang="en-US" sz="1800" dirty="0"/>
              <a:t>At sufficiently high burn-up values, it is inevitable that all gas gaps between the kernel and coatings will close, thereby resulting in a mechanical interaction between the two</a:t>
            </a:r>
          </a:p>
          <a:p>
            <a:r>
              <a:rPr lang="en-US" sz="1800" dirty="0"/>
              <a:t>Modelling studies predict that the </a:t>
            </a:r>
            <a:r>
              <a:rPr lang="en-US" sz="1800" dirty="0" err="1"/>
              <a:t>SiC</a:t>
            </a:r>
            <a:r>
              <a:rPr lang="en-US" sz="1800" dirty="0"/>
              <a:t> layer will fail shortly after the onset of KCMI</a:t>
            </a:r>
          </a:p>
          <a:p>
            <a:r>
              <a:rPr lang="en-US" sz="1800" dirty="0"/>
              <a:t>This failure mechanism could be of increasing importance as attempts are made to achieve higher burn-up values</a:t>
            </a:r>
          </a:p>
          <a:p>
            <a:endParaRPr lang="en-US" sz="1800" dirty="0"/>
          </a:p>
          <a:p>
            <a:endParaRPr lang="en-US" sz="1800" dirty="0"/>
          </a:p>
          <a:p>
            <a:endParaRPr lang="en-US" sz="1800" dirty="0"/>
          </a:p>
          <a:p>
            <a:endParaRPr lang="en-US" sz="1800" dirty="0"/>
          </a:p>
        </p:txBody>
      </p:sp>
      <p:sp>
        <p:nvSpPr>
          <p:cNvPr id="4" name="Content Placeholder 3">
            <a:extLst>
              <a:ext uri="{FF2B5EF4-FFF2-40B4-BE49-F238E27FC236}">
                <a16:creationId xmlns:a16="http://schemas.microsoft.com/office/drawing/2014/main" id="{F621EDB2-9AF0-7940-A227-F302492C2605}"/>
              </a:ext>
            </a:extLst>
          </p:cNvPr>
          <p:cNvSpPr>
            <a:spLocks noGrp="1"/>
          </p:cNvSpPr>
          <p:nvPr>
            <p:ph sz="quarter" idx="4"/>
          </p:nvPr>
        </p:nvSpPr>
        <p:spPr/>
        <p:txBody>
          <a:bodyPr/>
          <a:lstStyle/>
          <a:p>
            <a:endParaRPr lang="en-US" dirty="0"/>
          </a:p>
        </p:txBody>
      </p:sp>
    </p:spTree>
    <p:extLst>
      <p:ext uri="{BB962C8B-B14F-4D97-AF65-F5344CB8AC3E}">
        <p14:creationId xmlns:p14="http://schemas.microsoft.com/office/powerpoint/2010/main" val="24940589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E8CAE-34A1-6544-83BF-48DA2D46D245}"/>
              </a:ext>
            </a:extLst>
          </p:cNvPr>
          <p:cNvSpPr>
            <a:spLocks noGrp="1"/>
          </p:cNvSpPr>
          <p:nvPr>
            <p:ph type="title"/>
          </p:nvPr>
        </p:nvSpPr>
        <p:spPr/>
        <p:txBody>
          <a:bodyPr/>
          <a:lstStyle/>
          <a:p>
            <a:r>
              <a:rPr lang="en-US" dirty="0"/>
              <a:t>Fuel Failure Mechanisms</a:t>
            </a:r>
          </a:p>
        </p:txBody>
      </p:sp>
      <p:sp>
        <p:nvSpPr>
          <p:cNvPr id="3" name="Content Placeholder 2">
            <a:extLst>
              <a:ext uri="{FF2B5EF4-FFF2-40B4-BE49-F238E27FC236}">
                <a16:creationId xmlns:a16="http://schemas.microsoft.com/office/drawing/2014/main" id="{B0B25EB7-0A4E-CD4F-B6F7-AC217630F3D4}"/>
              </a:ext>
            </a:extLst>
          </p:cNvPr>
          <p:cNvSpPr>
            <a:spLocks noGrp="1"/>
          </p:cNvSpPr>
          <p:nvPr>
            <p:ph sz="half" idx="2"/>
          </p:nvPr>
        </p:nvSpPr>
        <p:spPr/>
        <p:txBody>
          <a:bodyPr/>
          <a:lstStyle/>
          <a:p>
            <a:endParaRPr lang="en-US" dirty="0"/>
          </a:p>
          <a:p>
            <a:endParaRPr lang="en-US" dirty="0"/>
          </a:p>
        </p:txBody>
      </p:sp>
      <p:pic>
        <p:nvPicPr>
          <p:cNvPr id="5" name="Picture 4">
            <a:extLst>
              <a:ext uri="{FF2B5EF4-FFF2-40B4-BE49-F238E27FC236}">
                <a16:creationId xmlns:a16="http://schemas.microsoft.com/office/drawing/2014/main" id="{57706E55-AE55-D84C-961F-7CBFE6D61E09}"/>
              </a:ext>
            </a:extLst>
          </p:cNvPr>
          <p:cNvPicPr>
            <a:picLocks noChangeAspect="1"/>
          </p:cNvPicPr>
          <p:nvPr/>
        </p:nvPicPr>
        <p:blipFill>
          <a:blip r:embed="rId2"/>
          <a:stretch>
            <a:fillRect/>
          </a:stretch>
        </p:blipFill>
        <p:spPr>
          <a:xfrm>
            <a:off x="1241637" y="1796527"/>
            <a:ext cx="4754880" cy="4967348"/>
          </a:xfrm>
          <a:prstGeom prst="rect">
            <a:avLst/>
          </a:prstGeom>
        </p:spPr>
      </p:pic>
      <p:pic>
        <p:nvPicPr>
          <p:cNvPr id="6" name="Picture 5">
            <a:extLst>
              <a:ext uri="{FF2B5EF4-FFF2-40B4-BE49-F238E27FC236}">
                <a16:creationId xmlns:a16="http://schemas.microsoft.com/office/drawing/2014/main" id="{920591A5-F9DF-FF42-B634-D88D95C2F7DF}"/>
              </a:ext>
            </a:extLst>
          </p:cNvPr>
          <p:cNvPicPr>
            <a:picLocks noChangeAspect="1"/>
          </p:cNvPicPr>
          <p:nvPr/>
        </p:nvPicPr>
        <p:blipFill>
          <a:blip r:embed="rId3"/>
          <a:stretch>
            <a:fillRect/>
          </a:stretch>
        </p:blipFill>
        <p:spPr>
          <a:xfrm>
            <a:off x="6412020" y="2174875"/>
            <a:ext cx="4754880" cy="2990626"/>
          </a:xfrm>
          <a:prstGeom prst="rect">
            <a:avLst/>
          </a:prstGeom>
        </p:spPr>
      </p:pic>
    </p:spTree>
    <p:extLst>
      <p:ext uri="{BB962C8B-B14F-4D97-AF65-F5344CB8AC3E}">
        <p14:creationId xmlns:p14="http://schemas.microsoft.com/office/powerpoint/2010/main" val="238519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19695-FE47-2843-9E2A-092F150E82AD}"/>
              </a:ext>
            </a:extLst>
          </p:cNvPr>
          <p:cNvSpPr>
            <a:spLocks noGrp="1"/>
          </p:cNvSpPr>
          <p:nvPr>
            <p:ph type="title"/>
          </p:nvPr>
        </p:nvSpPr>
        <p:spPr/>
        <p:txBody>
          <a:bodyPr/>
          <a:lstStyle/>
          <a:p>
            <a:r>
              <a:rPr lang="en-US" dirty="0"/>
              <a:t>Fuel Chemistry</a:t>
            </a:r>
          </a:p>
        </p:txBody>
      </p:sp>
      <p:sp>
        <p:nvSpPr>
          <p:cNvPr id="3" name="Content Placeholder 2">
            <a:extLst>
              <a:ext uri="{FF2B5EF4-FFF2-40B4-BE49-F238E27FC236}">
                <a16:creationId xmlns:a16="http://schemas.microsoft.com/office/drawing/2014/main" id="{C1062A17-7279-4E48-A742-F33128A3315C}"/>
              </a:ext>
            </a:extLst>
          </p:cNvPr>
          <p:cNvSpPr>
            <a:spLocks noGrp="1"/>
          </p:cNvSpPr>
          <p:nvPr>
            <p:ph sz="half" idx="1"/>
          </p:nvPr>
        </p:nvSpPr>
        <p:spPr/>
        <p:txBody>
          <a:bodyPr>
            <a:noAutofit/>
          </a:bodyPr>
          <a:lstStyle/>
          <a:p>
            <a:r>
              <a:rPr lang="en-US" sz="2000" dirty="0"/>
              <a:t>An important consequence of UO2 fission is the creation of free oxygen since only a part of the O2 recombines with the fission products</a:t>
            </a:r>
          </a:p>
          <a:p>
            <a:r>
              <a:rPr lang="en-US" sz="2000" dirty="0"/>
              <a:t>In the TRISO particle, an important parameter is that portion of this free oxygen which combines with carbon from the buffer/</a:t>
            </a:r>
            <a:r>
              <a:rPr lang="en-US" sz="2000" dirty="0" err="1"/>
              <a:t>PyC</a:t>
            </a:r>
            <a:r>
              <a:rPr lang="en-US" sz="2000" dirty="0"/>
              <a:t> coatings to form CO and CO2 gases</a:t>
            </a:r>
          </a:p>
          <a:p>
            <a:r>
              <a:rPr lang="en-US" sz="2000" dirty="0"/>
              <a:t>Identification of those compounds (solid and gaseous) that can form in fuel during normal and off-normal conditions and which elements remain in elemental form, is known as fuel chemistry</a:t>
            </a:r>
          </a:p>
          <a:p>
            <a:endParaRPr lang="en-US" sz="2000" dirty="0"/>
          </a:p>
        </p:txBody>
      </p:sp>
      <p:sp>
        <p:nvSpPr>
          <p:cNvPr id="4" name="Content Placeholder 3">
            <a:extLst>
              <a:ext uri="{FF2B5EF4-FFF2-40B4-BE49-F238E27FC236}">
                <a16:creationId xmlns:a16="http://schemas.microsoft.com/office/drawing/2014/main" id="{74931362-8FE0-DB41-8EDA-4A5633741A71}"/>
              </a:ext>
            </a:extLst>
          </p:cNvPr>
          <p:cNvSpPr>
            <a:spLocks noGrp="1"/>
          </p:cNvSpPr>
          <p:nvPr>
            <p:ph sz="half" idx="2"/>
          </p:nvPr>
        </p:nvSpPr>
        <p:spPr/>
        <p:txBody>
          <a:bodyPr>
            <a:noAutofit/>
          </a:bodyPr>
          <a:lstStyle/>
          <a:p>
            <a:r>
              <a:rPr lang="en-US" sz="2000" dirty="0"/>
              <a:t>Changes in fuel chemistry may lead to many important mechanisms affecting fuel performance, e.g., kernel size (swelling), kernel migration (amoeba effect), stresses in the coatings (particle pressurization due to fission products and carbon oxide gases), thermal conductivity, creep properties modification, etc.</a:t>
            </a:r>
          </a:p>
          <a:p>
            <a:r>
              <a:rPr lang="en-US" sz="2000" dirty="0"/>
              <a:t>The oxygen potential, the pressure of oxygen in the gas phase within the fuel, is the critical parameter determining which elements in their competition for oxygen form oxides</a:t>
            </a:r>
          </a:p>
          <a:p>
            <a:endParaRPr lang="en-US" sz="2000" dirty="0"/>
          </a:p>
        </p:txBody>
      </p:sp>
    </p:spTree>
    <p:extLst>
      <p:ext uri="{BB962C8B-B14F-4D97-AF65-F5344CB8AC3E}">
        <p14:creationId xmlns:p14="http://schemas.microsoft.com/office/powerpoint/2010/main" val="3932721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5BD39-B979-3749-BBEC-14C58F1AF114}"/>
              </a:ext>
            </a:extLst>
          </p:cNvPr>
          <p:cNvSpPr>
            <a:spLocks noGrp="1"/>
          </p:cNvSpPr>
          <p:nvPr>
            <p:ph type="title"/>
          </p:nvPr>
        </p:nvSpPr>
        <p:spPr/>
        <p:txBody>
          <a:bodyPr/>
          <a:lstStyle/>
          <a:p>
            <a:r>
              <a:rPr lang="en-US" dirty="0"/>
              <a:t>Oxygen Potential</a:t>
            </a:r>
          </a:p>
        </p:txBody>
      </p:sp>
      <p:sp>
        <p:nvSpPr>
          <p:cNvPr id="3" name="Content Placeholder 2">
            <a:extLst>
              <a:ext uri="{FF2B5EF4-FFF2-40B4-BE49-F238E27FC236}">
                <a16:creationId xmlns:a16="http://schemas.microsoft.com/office/drawing/2014/main" id="{9841BD13-E796-C04F-8153-2503519CCEA4}"/>
              </a:ext>
            </a:extLst>
          </p:cNvPr>
          <p:cNvSpPr>
            <a:spLocks noGrp="1"/>
          </p:cNvSpPr>
          <p:nvPr>
            <p:ph sz="half" idx="1"/>
          </p:nvPr>
        </p:nvSpPr>
        <p:spPr/>
        <p:txBody>
          <a:bodyPr/>
          <a:lstStyle/>
          <a:p>
            <a:r>
              <a:rPr lang="en-US" sz="2000" dirty="0"/>
              <a:t>Calculation of the oxygen potential is complex since it generally varies with distance from the particle center and with temperature, fuel burnup, fission product yields, chemical state of fission products including solid and gas phases and the effectiveness of the coating layers to absorb fission products and oxygen</a:t>
            </a:r>
          </a:p>
          <a:p>
            <a:r>
              <a:rPr lang="en-US" sz="2000" dirty="0"/>
              <a:t>The oxygen potential is represented by:</a:t>
            </a:r>
          </a:p>
          <a:p>
            <a:pPr marL="0" indent="0">
              <a:buNone/>
            </a:pPr>
            <a:endParaRPr lang="en-US" sz="2000" dirty="0"/>
          </a:p>
          <a:p>
            <a:r>
              <a:rPr lang="en-US" sz="2000" dirty="0"/>
              <a:t>where P(O2) is the oxygen partial pressure, R is the gas constant, T is the temperature</a:t>
            </a:r>
          </a:p>
          <a:p>
            <a:endParaRPr lang="en-US" sz="2000" dirty="0"/>
          </a:p>
        </p:txBody>
      </p:sp>
      <p:sp>
        <p:nvSpPr>
          <p:cNvPr id="4" name="Content Placeholder 3">
            <a:extLst>
              <a:ext uri="{FF2B5EF4-FFF2-40B4-BE49-F238E27FC236}">
                <a16:creationId xmlns:a16="http://schemas.microsoft.com/office/drawing/2014/main" id="{FA33115E-158B-8D44-8CC9-A0C427A82101}"/>
              </a:ext>
            </a:extLst>
          </p:cNvPr>
          <p:cNvSpPr>
            <a:spLocks noGrp="1"/>
          </p:cNvSpPr>
          <p:nvPr>
            <p:ph sz="half" idx="2"/>
          </p:nvPr>
        </p:nvSpPr>
        <p:spPr/>
        <p:txBody>
          <a:bodyPr/>
          <a:lstStyle/>
          <a:p>
            <a:r>
              <a:rPr lang="en-US" sz="2000" dirty="0"/>
              <a:t>In fresh fuel (simpler case), where we assume the fuel reaches thermodynamic equilibrium with its surrounding coatings, the main product of the reaction between UO2+x (x&gt;0) and carbon is gaseous carbon monoxide, CO, by the following reactions:</a:t>
            </a:r>
          </a:p>
          <a:p>
            <a:endParaRPr lang="en-US" sz="2000" dirty="0"/>
          </a:p>
          <a:p>
            <a:endParaRPr lang="en-US" sz="2000" dirty="0"/>
          </a:p>
          <a:p>
            <a:r>
              <a:rPr lang="en-US" sz="2000" dirty="0"/>
              <a:t>which can be rearranged as:</a:t>
            </a:r>
          </a:p>
          <a:p>
            <a:endParaRPr lang="en-US" sz="2000" dirty="0"/>
          </a:p>
          <a:p>
            <a:r>
              <a:rPr lang="en-US" sz="2000" dirty="0"/>
              <a:t>Utilizing an equilibrium rate constant K, </a:t>
            </a:r>
          </a:p>
          <a:p>
            <a:pPr marL="0" indent="0">
              <a:buNone/>
            </a:pPr>
            <a:endParaRPr lang="en-US" sz="2000" dirty="0"/>
          </a:p>
          <a:p>
            <a:endParaRPr lang="en-US" sz="2000" dirty="0"/>
          </a:p>
        </p:txBody>
      </p:sp>
      <p:pic>
        <p:nvPicPr>
          <p:cNvPr id="6" name="Picture 5">
            <a:extLst>
              <a:ext uri="{FF2B5EF4-FFF2-40B4-BE49-F238E27FC236}">
                <a16:creationId xmlns:a16="http://schemas.microsoft.com/office/drawing/2014/main" id="{DF620424-A390-E343-BAE9-A0F513F24929}"/>
              </a:ext>
            </a:extLst>
          </p:cNvPr>
          <p:cNvPicPr>
            <a:picLocks noChangeAspect="1"/>
          </p:cNvPicPr>
          <p:nvPr/>
        </p:nvPicPr>
        <p:blipFill>
          <a:blip r:embed="rId2"/>
          <a:stretch>
            <a:fillRect/>
          </a:stretch>
        </p:blipFill>
        <p:spPr>
          <a:xfrm>
            <a:off x="2107903" y="4803140"/>
            <a:ext cx="2235200" cy="482600"/>
          </a:xfrm>
          <a:prstGeom prst="rect">
            <a:avLst/>
          </a:prstGeom>
        </p:spPr>
      </p:pic>
      <p:pic>
        <p:nvPicPr>
          <p:cNvPr id="8" name="Picture 7">
            <a:extLst>
              <a:ext uri="{FF2B5EF4-FFF2-40B4-BE49-F238E27FC236}">
                <a16:creationId xmlns:a16="http://schemas.microsoft.com/office/drawing/2014/main" id="{1FAA5A2F-0083-BD44-83B1-5203D5E15B5A}"/>
              </a:ext>
            </a:extLst>
          </p:cNvPr>
          <p:cNvPicPr>
            <a:picLocks noChangeAspect="1"/>
          </p:cNvPicPr>
          <p:nvPr/>
        </p:nvPicPr>
        <p:blipFill>
          <a:blip r:embed="rId3"/>
          <a:stretch>
            <a:fillRect/>
          </a:stretch>
        </p:blipFill>
        <p:spPr>
          <a:xfrm>
            <a:off x="8186569" y="3901440"/>
            <a:ext cx="3048000" cy="901700"/>
          </a:xfrm>
          <a:prstGeom prst="rect">
            <a:avLst/>
          </a:prstGeom>
        </p:spPr>
      </p:pic>
      <p:pic>
        <p:nvPicPr>
          <p:cNvPr id="9" name="Picture 8">
            <a:extLst>
              <a:ext uri="{FF2B5EF4-FFF2-40B4-BE49-F238E27FC236}">
                <a16:creationId xmlns:a16="http://schemas.microsoft.com/office/drawing/2014/main" id="{68E4A752-2E0D-7B48-9262-834A217A0883}"/>
              </a:ext>
            </a:extLst>
          </p:cNvPr>
          <p:cNvPicPr>
            <a:picLocks noChangeAspect="1"/>
          </p:cNvPicPr>
          <p:nvPr/>
        </p:nvPicPr>
        <p:blipFill>
          <a:blip r:embed="rId4"/>
          <a:stretch>
            <a:fillRect/>
          </a:stretch>
        </p:blipFill>
        <p:spPr>
          <a:xfrm>
            <a:off x="7792869" y="5242708"/>
            <a:ext cx="3441700" cy="469900"/>
          </a:xfrm>
          <a:prstGeom prst="rect">
            <a:avLst/>
          </a:prstGeom>
        </p:spPr>
      </p:pic>
      <p:pic>
        <p:nvPicPr>
          <p:cNvPr id="10" name="Picture 9">
            <a:extLst>
              <a:ext uri="{FF2B5EF4-FFF2-40B4-BE49-F238E27FC236}">
                <a16:creationId xmlns:a16="http://schemas.microsoft.com/office/drawing/2014/main" id="{5D44852B-77B9-264A-8FCE-1E7258FFF0D9}"/>
              </a:ext>
            </a:extLst>
          </p:cNvPr>
          <p:cNvPicPr>
            <a:picLocks noChangeAspect="1"/>
          </p:cNvPicPr>
          <p:nvPr/>
        </p:nvPicPr>
        <p:blipFill>
          <a:blip r:embed="rId5"/>
          <a:stretch>
            <a:fillRect/>
          </a:stretch>
        </p:blipFill>
        <p:spPr>
          <a:xfrm>
            <a:off x="7293311" y="6017558"/>
            <a:ext cx="3365500" cy="406400"/>
          </a:xfrm>
          <a:prstGeom prst="rect">
            <a:avLst/>
          </a:prstGeom>
        </p:spPr>
      </p:pic>
    </p:spTree>
    <p:extLst>
      <p:ext uri="{BB962C8B-B14F-4D97-AF65-F5344CB8AC3E}">
        <p14:creationId xmlns:p14="http://schemas.microsoft.com/office/powerpoint/2010/main" val="2063284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71E35-E65C-9F4C-BBEE-29966BE13358}"/>
              </a:ext>
            </a:extLst>
          </p:cNvPr>
          <p:cNvSpPr>
            <a:spLocks noGrp="1"/>
          </p:cNvSpPr>
          <p:nvPr>
            <p:ph type="title"/>
          </p:nvPr>
        </p:nvSpPr>
        <p:spPr/>
        <p:txBody>
          <a:bodyPr/>
          <a:lstStyle/>
          <a:p>
            <a:r>
              <a:rPr lang="en-US" dirty="0"/>
              <a:t>Oxygen Potential</a:t>
            </a:r>
          </a:p>
        </p:txBody>
      </p:sp>
      <p:sp>
        <p:nvSpPr>
          <p:cNvPr id="3" name="Content Placeholder 2">
            <a:extLst>
              <a:ext uri="{FF2B5EF4-FFF2-40B4-BE49-F238E27FC236}">
                <a16:creationId xmlns:a16="http://schemas.microsoft.com/office/drawing/2014/main" id="{3765A720-C67B-404B-9575-428168B31901}"/>
              </a:ext>
            </a:extLst>
          </p:cNvPr>
          <p:cNvSpPr>
            <a:spLocks noGrp="1"/>
          </p:cNvSpPr>
          <p:nvPr>
            <p:ph sz="half" idx="1"/>
          </p:nvPr>
        </p:nvSpPr>
        <p:spPr/>
        <p:txBody>
          <a:bodyPr/>
          <a:lstStyle/>
          <a:p>
            <a:r>
              <a:rPr lang="en-US" sz="2000" dirty="0"/>
              <a:t>Reactions to generate CO2 are also possible, but at applicable temperatures and values of the oxygen potential, CO production dominates</a:t>
            </a:r>
          </a:p>
          <a:p>
            <a:r>
              <a:rPr lang="en-US" sz="2000" dirty="0"/>
              <a:t>What this is telling us is that as the oxygen potential, i.e. oxygen partial pressure is increased, we are generating more CO</a:t>
            </a:r>
          </a:p>
          <a:p>
            <a:r>
              <a:rPr lang="en-US" sz="2000" dirty="0"/>
              <a:t>The result of CO formation is internal pressurization of the particle which may lead, in extreme conditions, to particle failure</a:t>
            </a:r>
          </a:p>
          <a:p>
            <a:endParaRPr lang="en-US" sz="2000" dirty="0"/>
          </a:p>
          <a:p>
            <a:endParaRPr lang="en-US" sz="2000" dirty="0"/>
          </a:p>
        </p:txBody>
      </p:sp>
      <p:sp>
        <p:nvSpPr>
          <p:cNvPr id="4" name="Content Placeholder 3">
            <a:extLst>
              <a:ext uri="{FF2B5EF4-FFF2-40B4-BE49-F238E27FC236}">
                <a16:creationId xmlns:a16="http://schemas.microsoft.com/office/drawing/2014/main" id="{9E61F892-F952-004F-BC4B-BBE772401D16}"/>
              </a:ext>
            </a:extLst>
          </p:cNvPr>
          <p:cNvSpPr>
            <a:spLocks noGrp="1"/>
          </p:cNvSpPr>
          <p:nvPr>
            <p:ph sz="half" idx="2"/>
          </p:nvPr>
        </p:nvSpPr>
        <p:spPr/>
        <p:txBody>
          <a:bodyPr/>
          <a:lstStyle/>
          <a:p>
            <a:r>
              <a:rPr lang="en-US" sz="2000" dirty="0"/>
              <a:t>To limit this pressurization other fuel kernel concepts have been and are being studied, of particular interest is the </a:t>
            </a:r>
            <a:r>
              <a:rPr lang="en-US" sz="2000" dirty="0" err="1"/>
              <a:t>oxycarbide</a:t>
            </a:r>
            <a:r>
              <a:rPr lang="en-US" sz="2000" dirty="0"/>
              <a:t> fuel (or UCO) comprising a mixture of UC2 and UO2</a:t>
            </a:r>
          </a:p>
          <a:p>
            <a:r>
              <a:rPr lang="en-US" sz="2000" dirty="0"/>
              <a:t>Gas formation is effectively reduced within the UCO particle as compared to a UO2 particle due primarily to their lower oxygen inventory</a:t>
            </a:r>
          </a:p>
          <a:p>
            <a:r>
              <a:rPr lang="en-US" sz="2000" dirty="0"/>
              <a:t>Additionally, there is a gettering effect of the UC2 on the oxygen released during UO2 fission which forms a condensed oxide rather than CO gas</a:t>
            </a:r>
          </a:p>
        </p:txBody>
      </p:sp>
    </p:spTree>
    <p:extLst>
      <p:ext uri="{BB962C8B-B14F-4D97-AF65-F5344CB8AC3E}">
        <p14:creationId xmlns:p14="http://schemas.microsoft.com/office/powerpoint/2010/main" val="11304624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93F7E-FE43-F741-9AB5-063A42B8D7EE}"/>
              </a:ext>
            </a:extLst>
          </p:cNvPr>
          <p:cNvSpPr>
            <a:spLocks noGrp="1"/>
          </p:cNvSpPr>
          <p:nvPr>
            <p:ph type="title"/>
          </p:nvPr>
        </p:nvSpPr>
        <p:spPr/>
        <p:txBody>
          <a:bodyPr/>
          <a:lstStyle/>
          <a:p>
            <a:r>
              <a:rPr lang="en-US" dirty="0"/>
              <a:t>Fission Products</a:t>
            </a:r>
          </a:p>
        </p:txBody>
      </p:sp>
      <p:sp>
        <p:nvSpPr>
          <p:cNvPr id="3" name="Content Placeholder 2">
            <a:extLst>
              <a:ext uri="{FF2B5EF4-FFF2-40B4-BE49-F238E27FC236}">
                <a16:creationId xmlns:a16="http://schemas.microsoft.com/office/drawing/2014/main" id="{FA188276-5169-4C47-8212-08C3EBFDA74C}"/>
              </a:ext>
            </a:extLst>
          </p:cNvPr>
          <p:cNvSpPr>
            <a:spLocks noGrp="1"/>
          </p:cNvSpPr>
          <p:nvPr>
            <p:ph sz="half" idx="1"/>
          </p:nvPr>
        </p:nvSpPr>
        <p:spPr/>
        <p:txBody>
          <a:bodyPr/>
          <a:lstStyle/>
          <a:p>
            <a:r>
              <a:rPr lang="en-US" sz="1800" dirty="0"/>
              <a:t>The rate of change of each nuclide is a function of three processes:</a:t>
            </a:r>
          </a:p>
          <a:p>
            <a:pPr lvl="1"/>
            <a:r>
              <a:rPr lang="en-US" sz="1800" dirty="0"/>
              <a:t>depletion of heavy nuclei by fission and corresponding production of lighter nuclei (fission products)</a:t>
            </a:r>
          </a:p>
          <a:p>
            <a:pPr lvl="1"/>
            <a:r>
              <a:rPr lang="en-US" sz="1800" dirty="0"/>
              <a:t>production by radioactive decay (actinides and fission products) and/or by neutron capture (actinides)</a:t>
            </a:r>
          </a:p>
          <a:p>
            <a:pPr lvl="1"/>
            <a:r>
              <a:rPr lang="en-US" sz="1800" dirty="0"/>
              <a:t>loss by radioactive decay (actinides and fission products) and/or by neutron capture (actinides)</a:t>
            </a:r>
          </a:p>
          <a:p>
            <a:r>
              <a:rPr lang="en-US" sz="1800" dirty="0"/>
              <a:t>Element inventory for a UO2 kernel @ 5.5% FIMA on the right</a:t>
            </a:r>
          </a:p>
          <a:p>
            <a:endParaRPr lang="en-US" sz="1800" dirty="0"/>
          </a:p>
        </p:txBody>
      </p:sp>
      <p:pic>
        <p:nvPicPr>
          <p:cNvPr id="5" name="Content Placeholder 4">
            <a:extLst>
              <a:ext uri="{FF2B5EF4-FFF2-40B4-BE49-F238E27FC236}">
                <a16:creationId xmlns:a16="http://schemas.microsoft.com/office/drawing/2014/main" id="{41E5F4FD-A850-6C41-B2E7-5639F8DB79FE}"/>
              </a:ext>
            </a:extLst>
          </p:cNvPr>
          <p:cNvPicPr>
            <a:picLocks noGrp="1" noChangeAspect="1"/>
          </p:cNvPicPr>
          <p:nvPr>
            <p:ph sz="half" idx="2"/>
          </p:nvPr>
        </p:nvPicPr>
        <p:blipFill>
          <a:blip r:embed="rId2"/>
          <a:stretch>
            <a:fillRect/>
          </a:stretch>
        </p:blipFill>
        <p:spPr>
          <a:xfrm>
            <a:off x="6197600" y="2400434"/>
            <a:ext cx="5384800" cy="3293795"/>
          </a:xfrm>
          <a:prstGeom prst="rect">
            <a:avLst/>
          </a:prstGeom>
        </p:spPr>
      </p:pic>
    </p:spTree>
    <p:extLst>
      <p:ext uri="{BB962C8B-B14F-4D97-AF65-F5344CB8AC3E}">
        <p14:creationId xmlns:p14="http://schemas.microsoft.com/office/powerpoint/2010/main" val="30501889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93F7E-FE43-F741-9AB5-063A42B8D7EE}"/>
              </a:ext>
            </a:extLst>
          </p:cNvPr>
          <p:cNvSpPr>
            <a:spLocks noGrp="1"/>
          </p:cNvSpPr>
          <p:nvPr>
            <p:ph type="title"/>
          </p:nvPr>
        </p:nvSpPr>
        <p:spPr/>
        <p:txBody>
          <a:bodyPr/>
          <a:lstStyle/>
          <a:p>
            <a:r>
              <a:rPr lang="en-US" dirty="0"/>
              <a:t>Fission Products</a:t>
            </a:r>
          </a:p>
        </p:txBody>
      </p:sp>
      <p:sp>
        <p:nvSpPr>
          <p:cNvPr id="3" name="Content Placeholder 2">
            <a:extLst>
              <a:ext uri="{FF2B5EF4-FFF2-40B4-BE49-F238E27FC236}">
                <a16:creationId xmlns:a16="http://schemas.microsoft.com/office/drawing/2014/main" id="{FA188276-5169-4C47-8212-08C3EBFDA74C}"/>
              </a:ext>
            </a:extLst>
          </p:cNvPr>
          <p:cNvSpPr>
            <a:spLocks noGrp="1"/>
          </p:cNvSpPr>
          <p:nvPr>
            <p:ph sz="half" idx="1"/>
          </p:nvPr>
        </p:nvSpPr>
        <p:spPr>
          <a:xfrm>
            <a:off x="609600" y="1968503"/>
            <a:ext cx="6081656" cy="4157663"/>
          </a:xfrm>
        </p:spPr>
        <p:txBody>
          <a:bodyPr/>
          <a:lstStyle/>
          <a:p>
            <a:r>
              <a:rPr lang="en-US" sz="1800" dirty="0"/>
              <a:t>Fission products in UO2 are primarily located as substitutional atoms, commonly paired with additional vacancies</a:t>
            </a:r>
          </a:p>
          <a:p>
            <a:r>
              <a:rPr lang="en-US" sz="1800" dirty="0"/>
              <a:t>A large number of fission products are highly insoluble in UO2, including Xe, I, and Br</a:t>
            </a:r>
          </a:p>
          <a:p>
            <a:r>
              <a:rPr lang="en-US" sz="1800" dirty="0"/>
              <a:t>Some solubility exists for transition metals such as Zr and alkaline metals such as Sr, and high solubility exists for some rare earth elements, such as Ce</a:t>
            </a:r>
          </a:p>
          <a:p>
            <a:r>
              <a:rPr lang="en-US" sz="1800" dirty="0"/>
              <a:t>Fission products in the fuel lattice can diffuse out of the UO2 to grain boundaries</a:t>
            </a:r>
          </a:p>
          <a:p>
            <a:r>
              <a:rPr lang="en-US" sz="1800" dirty="0"/>
              <a:t>The diffusion mechanism depends on the nature of the fission product trap sites and on the fission product intrinsic characteristics</a:t>
            </a:r>
          </a:p>
          <a:p>
            <a:r>
              <a:rPr lang="en-US" sz="1800" dirty="0"/>
              <a:t>Irradiation effects can greatly enhance or reduce this diffusion by trapping mechanisms on extended</a:t>
            </a:r>
          </a:p>
          <a:p>
            <a:endParaRPr lang="en-US" sz="1800" dirty="0"/>
          </a:p>
        </p:txBody>
      </p:sp>
      <p:pic>
        <p:nvPicPr>
          <p:cNvPr id="7" name="Content Placeholder 6">
            <a:extLst>
              <a:ext uri="{FF2B5EF4-FFF2-40B4-BE49-F238E27FC236}">
                <a16:creationId xmlns:a16="http://schemas.microsoft.com/office/drawing/2014/main" id="{29B8F966-1E7F-D546-B2B4-113CB6FDC5A4}"/>
              </a:ext>
            </a:extLst>
          </p:cNvPr>
          <p:cNvPicPr>
            <a:picLocks noGrp="1" noChangeAspect="1"/>
          </p:cNvPicPr>
          <p:nvPr>
            <p:ph sz="half" idx="2"/>
          </p:nvPr>
        </p:nvPicPr>
        <p:blipFill>
          <a:blip r:embed="rId2"/>
          <a:stretch>
            <a:fillRect/>
          </a:stretch>
        </p:blipFill>
        <p:spPr>
          <a:xfrm>
            <a:off x="7530352" y="2334260"/>
            <a:ext cx="3086474" cy="3058668"/>
          </a:xfrm>
          <a:prstGeom prst="rect">
            <a:avLst/>
          </a:prstGeom>
        </p:spPr>
      </p:pic>
    </p:spTree>
    <p:extLst>
      <p:ext uri="{BB962C8B-B14F-4D97-AF65-F5344CB8AC3E}">
        <p14:creationId xmlns:p14="http://schemas.microsoft.com/office/powerpoint/2010/main" val="1941162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93F7E-FE43-F741-9AB5-063A42B8D7EE}"/>
              </a:ext>
            </a:extLst>
          </p:cNvPr>
          <p:cNvSpPr>
            <a:spLocks noGrp="1"/>
          </p:cNvSpPr>
          <p:nvPr>
            <p:ph type="title"/>
          </p:nvPr>
        </p:nvSpPr>
        <p:spPr/>
        <p:txBody>
          <a:bodyPr/>
          <a:lstStyle/>
          <a:p>
            <a:r>
              <a:rPr lang="en-US" dirty="0"/>
              <a:t>Fission Products</a:t>
            </a:r>
          </a:p>
        </p:txBody>
      </p:sp>
      <p:sp>
        <p:nvSpPr>
          <p:cNvPr id="3" name="Content Placeholder 2">
            <a:extLst>
              <a:ext uri="{FF2B5EF4-FFF2-40B4-BE49-F238E27FC236}">
                <a16:creationId xmlns:a16="http://schemas.microsoft.com/office/drawing/2014/main" id="{FA188276-5169-4C47-8212-08C3EBFDA74C}"/>
              </a:ext>
            </a:extLst>
          </p:cNvPr>
          <p:cNvSpPr>
            <a:spLocks noGrp="1"/>
          </p:cNvSpPr>
          <p:nvPr>
            <p:ph sz="half" idx="1"/>
          </p:nvPr>
        </p:nvSpPr>
        <p:spPr>
          <a:xfrm>
            <a:off x="609600" y="1968503"/>
            <a:ext cx="5588000" cy="4157663"/>
          </a:xfrm>
        </p:spPr>
        <p:txBody>
          <a:bodyPr/>
          <a:lstStyle/>
          <a:p>
            <a:r>
              <a:rPr lang="en-US" sz="1800" dirty="0"/>
              <a:t>The fission gases precipitate primarily as intragranular bubbles which can grow by gas-atom and vacancy absorption</a:t>
            </a:r>
          </a:p>
          <a:p>
            <a:r>
              <a:rPr lang="en-US" sz="1800" dirty="0"/>
              <a:t>Fission gases can migrate to grain boundaries by atomic or bubble diffusion to form intergranular bubbles where they can grow by addition of gas and vacancies</a:t>
            </a:r>
          </a:p>
          <a:p>
            <a:r>
              <a:rPr lang="en-US" sz="1800" dirty="0"/>
              <a:t>Fission-rate and temperature help to strongly limit bubble size and maintain a substantial fission-gas atom population in the fuel lattice by re-solution of gas from bubbles</a:t>
            </a:r>
          </a:p>
          <a:p>
            <a:r>
              <a:rPr lang="en-US" sz="1800" dirty="0"/>
              <a:t>Once intergranular-bubble growth becomes significant causing interconnection of porosity, a path from within the kernel to the buffer is created leading to fission-gas release by a percolation mechanism</a:t>
            </a:r>
          </a:p>
          <a:p>
            <a:endParaRPr lang="en-US" sz="1800" dirty="0"/>
          </a:p>
          <a:p>
            <a:endParaRPr lang="en-US" sz="1800" dirty="0"/>
          </a:p>
          <a:p>
            <a:endParaRPr lang="en-US" sz="1800" dirty="0"/>
          </a:p>
          <a:p>
            <a:endParaRPr lang="en-US" sz="1800" dirty="0"/>
          </a:p>
        </p:txBody>
      </p:sp>
      <p:pic>
        <p:nvPicPr>
          <p:cNvPr id="7" name="Content Placeholder 6">
            <a:extLst>
              <a:ext uri="{FF2B5EF4-FFF2-40B4-BE49-F238E27FC236}">
                <a16:creationId xmlns:a16="http://schemas.microsoft.com/office/drawing/2014/main" id="{6A33344C-3C9D-3149-9E73-AB1FF8157CE3}"/>
              </a:ext>
            </a:extLst>
          </p:cNvPr>
          <p:cNvPicPr>
            <a:picLocks noGrp="1" noChangeAspect="1"/>
          </p:cNvPicPr>
          <p:nvPr>
            <p:ph sz="half" idx="2"/>
          </p:nvPr>
        </p:nvPicPr>
        <p:blipFill>
          <a:blip r:embed="rId2"/>
          <a:stretch>
            <a:fillRect/>
          </a:stretch>
        </p:blipFill>
        <p:spPr>
          <a:xfrm>
            <a:off x="7191902" y="1803910"/>
            <a:ext cx="3186593" cy="2273238"/>
          </a:xfrm>
          <a:prstGeom prst="rect">
            <a:avLst/>
          </a:prstGeom>
        </p:spPr>
      </p:pic>
      <p:pic>
        <p:nvPicPr>
          <p:cNvPr id="8" name="Picture 7">
            <a:extLst>
              <a:ext uri="{FF2B5EF4-FFF2-40B4-BE49-F238E27FC236}">
                <a16:creationId xmlns:a16="http://schemas.microsoft.com/office/drawing/2014/main" id="{9B4038FD-339D-C543-9578-C36D11F8DC99}"/>
              </a:ext>
            </a:extLst>
          </p:cNvPr>
          <p:cNvPicPr>
            <a:picLocks noChangeAspect="1"/>
          </p:cNvPicPr>
          <p:nvPr/>
        </p:nvPicPr>
        <p:blipFill>
          <a:blip r:embed="rId3"/>
          <a:stretch>
            <a:fillRect/>
          </a:stretch>
        </p:blipFill>
        <p:spPr>
          <a:xfrm>
            <a:off x="7004423" y="4238513"/>
            <a:ext cx="3374072" cy="2619487"/>
          </a:xfrm>
          <a:prstGeom prst="rect">
            <a:avLst/>
          </a:prstGeom>
        </p:spPr>
      </p:pic>
    </p:spTree>
    <p:extLst>
      <p:ext uri="{BB962C8B-B14F-4D97-AF65-F5344CB8AC3E}">
        <p14:creationId xmlns:p14="http://schemas.microsoft.com/office/powerpoint/2010/main" val="36040778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2EDF0-99C9-A74B-9FB0-4F65ED39B3B5}"/>
              </a:ext>
            </a:extLst>
          </p:cNvPr>
          <p:cNvSpPr>
            <a:spLocks noGrp="1"/>
          </p:cNvSpPr>
          <p:nvPr>
            <p:ph type="title"/>
          </p:nvPr>
        </p:nvSpPr>
        <p:spPr/>
        <p:txBody>
          <a:bodyPr/>
          <a:lstStyle/>
          <a:p>
            <a:r>
              <a:rPr lang="en-US" dirty="0"/>
              <a:t>Bubble Resolution</a:t>
            </a:r>
          </a:p>
        </p:txBody>
      </p:sp>
      <p:sp>
        <p:nvSpPr>
          <p:cNvPr id="3" name="Content Placeholder 2">
            <a:extLst>
              <a:ext uri="{FF2B5EF4-FFF2-40B4-BE49-F238E27FC236}">
                <a16:creationId xmlns:a16="http://schemas.microsoft.com/office/drawing/2014/main" id="{83003294-2E35-604D-B71F-DBB1DC21ADEA}"/>
              </a:ext>
            </a:extLst>
          </p:cNvPr>
          <p:cNvSpPr>
            <a:spLocks noGrp="1"/>
          </p:cNvSpPr>
          <p:nvPr>
            <p:ph sz="half" idx="1"/>
          </p:nvPr>
        </p:nvSpPr>
        <p:spPr/>
        <p:txBody>
          <a:bodyPr/>
          <a:lstStyle/>
          <a:p>
            <a:r>
              <a:rPr lang="en-US" sz="3200" dirty="0"/>
              <a:t>Homogeneous resolution</a:t>
            </a:r>
          </a:p>
          <a:p>
            <a:pPr lvl="1"/>
            <a:r>
              <a:rPr lang="en-US" sz="2400" dirty="0"/>
              <a:t>individual gas atoms are ejected from the gas bubble through </a:t>
            </a:r>
            <a:r>
              <a:rPr lang="en-US" sz="2400" dirty="0" err="1"/>
              <a:t>colliusions</a:t>
            </a:r>
            <a:r>
              <a:rPr lang="en-US" sz="2400" dirty="0"/>
              <a:t> with energetic fission fragments or recoil uranium atoms</a:t>
            </a:r>
          </a:p>
          <a:p>
            <a:r>
              <a:rPr lang="en-US" sz="3200" dirty="0"/>
              <a:t>Heterogeneous resolution</a:t>
            </a:r>
          </a:p>
          <a:p>
            <a:pPr lvl="1"/>
            <a:r>
              <a:rPr lang="en-US" sz="2400" dirty="0"/>
              <a:t>bubble are almost completely destroyed by the passage of a fission fragment</a:t>
            </a:r>
          </a:p>
        </p:txBody>
      </p:sp>
      <p:pic>
        <p:nvPicPr>
          <p:cNvPr id="5" name="Content Placeholder 4">
            <a:extLst>
              <a:ext uri="{FF2B5EF4-FFF2-40B4-BE49-F238E27FC236}">
                <a16:creationId xmlns:a16="http://schemas.microsoft.com/office/drawing/2014/main" id="{DFC50B05-43A9-C544-81ED-9CDF15DFA52C}"/>
              </a:ext>
            </a:extLst>
          </p:cNvPr>
          <p:cNvPicPr>
            <a:picLocks noGrp="1" noChangeAspect="1"/>
          </p:cNvPicPr>
          <p:nvPr>
            <p:ph sz="half" idx="2"/>
          </p:nvPr>
        </p:nvPicPr>
        <p:blipFill>
          <a:blip r:embed="rId2"/>
          <a:stretch>
            <a:fillRect/>
          </a:stretch>
        </p:blipFill>
        <p:spPr>
          <a:xfrm>
            <a:off x="7532220" y="1968500"/>
            <a:ext cx="2512359" cy="2482685"/>
          </a:xfrm>
          <a:prstGeom prst="rect">
            <a:avLst/>
          </a:prstGeom>
        </p:spPr>
      </p:pic>
      <p:pic>
        <p:nvPicPr>
          <p:cNvPr id="6" name="Picture 5">
            <a:extLst>
              <a:ext uri="{FF2B5EF4-FFF2-40B4-BE49-F238E27FC236}">
                <a16:creationId xmlns:a16="http://schemas.microsoft.com/office/drawing/2014/main" id="{C1EDDD2E-4917-A04E-AE30-AE37AB6F1DB4}"/>
              </a:ext>
            </a:extLst>
          </p:cNvPr>
          <p:cNvPicPr>
            <a:picLocks noChangeAspect="1"/>
          </p:cNvPicPr>
          <p:nvPr/>
        </p:nvPicPr>
        <p:blipFill>
          <a:blip r:embed="rId3"/>
          <a:stretch>
            <a:fillRect/>
          </a:stretch>
        </p:blipFill>
        <p:spPr>
          <a:xfrm>
            <a:off x="6326841" y="4569015"/>
            <a:ext cx="5255559" cy="1694603"/>
          </a:xfrm>
          <a:prstGeom prst="rect">
            <a:avLst/>
          </a:prstGeom>
        </p:spPr>
      </p:pic>
    </p:spTree>
    <p:extLst>
      <p:ext uri="{BB962C8B-B14F-4D97-AF65-F5344CB8AC3E}">
        <p14:creationId xmlns:p14="http://schemas.microsoft.com/office/powerpoint/2010/main" val="19313704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2EDF0-99C9-A74B-9FB0-4F65ED39B3B5}"/>
              </a:ext>
            </a:extLst>
          </p:cNvPr>
          <p:cNvSpPr>
            <a:spLocks noGrp="1"/>
          </p:cNvSpPr>
          <p:nvPr>
            <p:ph type="title"/>
          </p:nvPr>
        </p:nvSpPr>
        <p:spPr/>
        <p:txBody>
          <a:bodyPr/>
          <a:lstStyle/>
          <a:p>
            <a:r>
              <a:rPr lang="en-US" dirty="0"/>
              <a:t>Fission Product Chemistry</a:t>
            </a:r>
          </a:p>
        </p:txBody>
      </p:sp>
      <p:sp>
        <p:nvSpPr>
          <p:cNvPr id="3" name="Content Placeholder 2">
            <a:extLst>
              <a:ext uri="{FF2B5EF4-FFF2-40B4-BE49-F238E27FC236}">
                <a16:creationId xmlns:a16="http://schemas.microsoft.com/office/drawing/2014/main" id="{83003294-2E35-604D-B71F-DBB1DC21ADEA}"/>
              </a:ext>
            </a:extLst>
          </p:cNvPr>
          <p:cNvSpPr>
            <a:spLocks noGrp="1"/>
          </p:cNvSpPr>
          <p:nvPr>
            <p:ph sz="half" idx="1"/>
          </p:nvPr>
        </p:nvSpPr>
        <p:spPr>
          <a:xfrm>
            <a:off x="609599" y="1968503"/>
            <a:ext cx="6554993" cy="4157663"/>
          </a:xfrm>
        </p:spPr>
        <p:txBody>
          <a:bodyPr/>
          <a:lstStyle/>
          <a:p>
            <a:r>
              <a:rPr lang="en-US" sz="2000" dirty="0"/>
              <a:t>Rare earth elements have high solubility in UO2 and form rare earth oxides (REOs)</a:t>
            </a:r>
          </a:p>
          <a:p>
            <a:r>
              <a:rPr lang="en-US" sz="2000" dirty="0"/>
              <a:t>Zr, </a:t>
            </a:r>
            <a:r>
              <a:rPr lang="en-US" sz="2000" dirty="0" err="1"/>
              <a:t>Nb</a:t>
            </a:r>
            <a:r>
              <a:rPr lang="en-US" sz="2000" dirty="0"/>
              <a:t> and Sr have significant solubility in UO2 and oxidize to form ZrO2, Nb2O3 and </a:t>
            </a:r>
            <a:r>
              <a:rPr lang="en-US" sz="2000" dirty="0" err="1"/>
              <a:t>SrO</a:t>
            </a:r>
            <a:endParaRPr lang="en-US" sz="2000" dirty="0"/>
          </a:p>
          <a:p>
            <a:r>
              <a:rPr lang="en-US" sz="2000" dirty="0"/>
              <a:t>Fission products that either have lower solubility or are less likely to form stable oxides, such as Ba, </a:t>
            </a:r>
            <a:r>
              <a:rPr lang="en-US" sz="2000" dirty="0" err="1"/>
              <a:t>Te</a:t>
            </a:r>
            <a:r>
              <a:rPr lang="en-US" sz="2000" dirty="0"/>
              <a:t> and Mo, diffuse to the grain boundaries and form perovskite or intermetallic precipitates</a:t>
            </a:r>
          </a:p>
          <a:p>
            <a:r>
              <a:rPr lang="en-US" sz="2000" dirty="0"/>
              <a:t>These grain boundary inclusions can allow for release from the fuel kernel</a:t>
            </a:r>
          </a:p>
          <a:p>
            <a:r>
              <a:rPr lang="en-US" sz="2000" dirty="0"/>
              <a:t>Ag and </a:t>
            </a:r>
            <a:r>
              <a:rPr lang="en-US" sz="2000" dirty="0" err="1"/>
              <a:t>Pd</a:t>
            </a:r>
            <a:r>
              <a:rPr lang="en-US" sz="2000" dirty="0"/>
              <a:t> are known to form intermetallic precipitates and are readily release from the fuel kernel</a:t>
            </a:r>
          </a:p>
          <a:p>
            <a:endParaRPr lang="en-US" sz="2000" dirty="0"/>
          </a:p>
          <a:p>
            <a:endParaRPr lang="en-US" sz="2000" dirty="0"/>
          </a:p>
          <a:p>
            <a:endParaRPr lang="en-US" sz="2000" dirty="0"/>
          </a:p>
        </p:txBody>
      </p:sp>
      <p:pic>
        <p:nvPicPr>
          <p:cNvPr id="4" name="Content Placeholder 3">
            <a:extLst>
              <a:ext uri="{FF2B5EF4-FFF2-40B4-BE49-F238E27FC236}">
                <a16:creationId xmlns:a16="http://schemas.microsoft.com/office/drawing/2014/main" id="{6F73A779-28CB-D34B-BDED-97056D85AD1C}"/>
              </a:ext>
            </a:extLst>
          </p:cNvPr>
          <p:cNvPicPr>
            <a:picLocks noGrp="1" noChangeAspect="1"/>
          </p:cNvPicPr>
          <p:nvPr>
            <p:ph sz="half" idx="2"/>
          </p:nvPr>
        </p:nvPicPr>
        <p:blipFill>
          <a:blip r:embed="rId2"/>
          <a:stretch>
            <a:fillRect/>
          </a:stretch>
        </p:blipFill>
        <p:spPr>
          <a:xfrm>
            <a:off x="7917628" y="1815359"/>
            <a:ext cx="2460961" cy="2632421"/>
          </a:xfrm>
          <a:prstGeom prst="rect">
            <a:avLst/>
          </a:prstGeom>
        </p:spPr>
      </p:pic>
      <p:pic>
        <p:nvPicPr>
          <p:cNvPr id="5" name="Picture 4">
            <a:extLst>
              <a:ext uri="{FF2B5EF4-FFF2-40B4-BE49-F238E27FC236}">
                <a16:creationId xmlns:a16="http://schemas.microsoft.com/office/drawing/2014/main" id="{C2112C68-D58B-3746-A7DB-508CF7B74EA4}"/>
              </a:ext>
            </a:extLst>
          </p:cNvPr>
          <p:cNvPicPr>
            <a:picLocks noChangeAspect="1"/>
          </p:cNvPicPr>
          <p:nvPr/>
        </p:nvPicPr>
        <p:blipFill>
          <a:blip r:embed="rId3"/>
          <a:stretch>
            <a:fillRect/>
          </a:stretch>
        </p:blipFill>
        <p:spPr>
          <a:xfrm>
            <a:off x="7508388" y="4447780"/>
            <a:ext cx="3349033" cy="2207991"/>
          </a:xfrm>
          <a:prstGeom prst="rect">
            <a:avLst/>
          </a:prstGeom>
        </p:spPr>
      </p:pic>
    </p:spTree>
    <p:extLst>
      <p:ext uri="{BB962C8B-B14F-4D97-AF65-F5344CB8AC3E}">
        <p14:creationId xmlns:p14="http://schemas.microsoft.com/office/powerpoint/2010/main" val="2023586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8DAC-FCD4-A14B-8AE1-11A3531A5EDA}"/>
              </a:ext>
            </a:extLst>
          </p:cNvPr>
          <p:cNvSpPr>
            <a:spLocks noGrp="1"/>
          </p:cNvSpPr>
          <p:nvPr>
            <p:ph type="title"/>
          </p:nvPr>
        </p:nvSpPr>
        <p:spPr/>
        <p:txBody>
          <a:bodyPr/>
          <a:lstStyle/>
          <a:p>
            <a:r>
              <a:rPr lang="en-US" dirty="0"/>
              <a:t>High Temperature Gas Reactor</a:t>
            </a:r>
          </a:p>
        </p:txBody>
      </p:sp>
      <p:sp>
        <p:nvSpPr>
          <p:cNvPr id="3" name="Content Placeholder 2">
            <a:extLst>
              <a:ext uri="{FF2B5EF4-FFF2-40B4-BE49-F238E27FC236}">
                <a16:creationId xmlns:a16="http://schemas.microsoft.com/office/drawing/2014/main" id="{17CD3CC7-35DF-4042-B7E9-8000B23B7AD6}"/>
              </a:ext>
            </a:extLst>
          </p:cNvPr>
          <p:cNvSpPr>
            <a:spLocks noGrp="1"/>
          </p:cNvSpPr>
          <p:nvPr>
            <p:ph sz="half" idx="1"/>
          </p:nvPr>
        </p:nvSpPr>
        <p:spPr>
          <a:xfrm>
            <a:off x="609600" y="1968503"/>
            <a:ext cx="5384800" cy="4227902"/>
          </a:xfrm>
        </p:spPr>
        <p:txBody>
          <a:bodyPr>
            <a:normAutofit fontScale="47500" lnSpcReduction="20000"/>
          </a:bodyPr>
          <a:lstStyle/>
          <a:p>
            <a:r>
              <a:rPr lang="en-US" dirty="0"/>
              <a:t>The HTGR has a long history going back to the earliest days of nuclear energy development</a:t>
            </a:r>
          </a:p>
          <a:p>
            <a:r>
              <a:rPr lang="en-US" dirty="0"/>
              <a:t>Commercial gas-cooled nuclear power for electricity production started in 1956 with the operation of the first 50 </a:t>
            </a:r>
            <a:r>
              <a:rPr lang="en-US" dirty="0" err="1"/>
              <a:t>MWe</a:t>
            </a:r>
            <a:r>
              <a:rPr lang="en-US" dirty="0"/>
              <a:t> unit at Calder Hall, UK</a:t>
            </a:r>
          </a:p>
          <a:p>
            <a:r>
              <a:rPr lang="en-US" dirty="0"/>
              <a:t>The design, which came to be known as Magnox, featured carbon-dioxide as the pressurized coolant and magnesium alloy cladding for the fuel</a:t>
            </a:r>
          </a:p>
          <a:p>
            <a:r>
              <a:rPr lang="en-US" dirty="0"/>
              <a:t>Thermal efficiency was still limited to ~ 20%. To raise thermal efficiency, later designs switched to stainless steel cladding, enriched uranium oxide fuel, higher CO2 pressures, and higher operating temperatures in what came to be known as the Advanced Gas Reactor (AGR)</a:t>
            </a:r>
          </a:p>
        </p:txBody>
      </p:sp>
      <p:pic>
        <p:nvPicPr>
          <p:cNvPr id="5" name="Content Placeholder 4">
            <a:extLst>
              <a:ext uri="{FF2B5EF4-FFF2-40B4-BE49-F238E27FC236}">
                <a16:creationId xmlns:a16="http://schemas.microsoft.com/office/drawing/2014/main" id="{EEC4A23D-D5C1-7948-BCBF-DF11044CFB95}"/>
              </a:ext>
            </a:extLst>
          </p:cNvPr>
          <p:cNvPicPr>
            <a:picLocks noGrp="1" noChangeAspect="1"/>
          </p:cNvPicPr>
          <p:nvPr>
            <p:ph sz="half" idx="2"/>
          </p:nvPr>
        </p:nvPicPr>
        <p:blipFill>
          <a:blip r:embed="rId2"/>
          <a:stretch>
            <a:fillRect/>
          </a:stretch>
        </p:blipFill>
        <p:spPr>
          <a:xfrm>
            <a:off x="6197600" y="2342145"/>
            <a:ext cx="5384800" cy="3410373"/>
          </a:xfrm>
          <a:prstGeom prst="rect">
            <a:avLst/>
          </a:prstGeom>
        </p:spPr>
      </p:pic>
    </p:spTree>
    <p:extLst>
      <p:ext uri="{BB962C8B-B14F-4D97-AF65-F5344CB8AC3E}">
        <p14:creationId xmlns:p14="http://schemas.microsoft.com/office/powerpoint/2010/main" val="38258043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2EDF0-99C9-A74B-9FB0-4F65ED39B3B5}"/>
              </a:ext>
            </a:extLst>
          </p:cNvPr>
          <p:cNvSpPr>
            <a:spLocks noGrp="1"/>
          </p:cNvSpPr>
          <p:nvPr>
            <p:ph type="title"/>
          </p:nvPr>
        </p:nvSpPr>
        <p:spPr/>
        <p:txBody>
          <a:bodyPr/>
          <a:lstStyle/>
          <a:p>
            <a:r>
              <a:rPr lang="en-US" dirty="0"/>
              <a:t>CO Pressurization</a:t>
            </a:r>
          </a:p>
        </p:txBody>
      </p:sp>
      <p:sp>
        <p:nvSpPr>
          <p:cNvPr id="3" name="Content Placeholder 2">
            <a:extLst>
              <a:ext uri="{FF2B5EF4-FFF2-40B4-BE49-F238E27FC236}">
                <a16:creationId xmlns:a16="http://schemas.microsoft.com/office/drawing/2014/main" id="{83003294-2E35-604D-B71F-DBB1DC21ADEA}"/>
              </a:ext>
            </a:extLst>
          </p:cNvPr>
          <p:cNvSpPr>
            <a:spLocks noGrp="1"/>
          </p:cNvSpPr>
          <p:nvPr>
            <p:ph sz="half" idx="1"/>
          </p:nvPr>
        </p:nvSpPr>
        <p:spPr/>
        <p:txBody>
          <a:bodyPr/>
          <a:lstStyle/>
          <a:p>
            <a:r>
              <a:rPr lang="en-US" sz="2000" dirty="0"/>
              <a:t>The result of CO and CO2 formation is internal pressurizing of the particle that increases with burnup and adds to the pressurization from fission gases</a:t>
            </a:r>
          </a:p>
          <a:p>
            <a:r>
              <a:rPr lang="en-US" sz="2000" dirty="0"/>
              <a:t>At lower burnup (≤ 6 % FIMA), pressurization of the particle arises principally from fission-gas release from the fuel kernel</a:t>
            </a:r>
          </a:p>
          <a:p>
            <a:r>
              <a:rPr lang="en-US" sz="2000" dirty="0"/>
              <a:t>At higher burnup (9% FIMA, at 1450 K), the pressure resulting from fission gases can represent half of the contribution of CO and CO2 in an HTGR TRISO coated particle</a:t>
            </a:r>
          </a:p>
          <a:p>
            <a:endParaRPr lang="en-US" sz="2000" dirty="0"/>
          </a:p>
          <a:p>
            <a:endParaRPr lang="en-US" sz="2000" dirty="0"/>
          </a:p>
        </p:txBody>
      </p:sp>
      <p:sp>
        <p:nvSpPr>
          <p:cNvPr id="7" name="Content Placeholder 6">
            <a:extLst>
              <a:ext uri="{FF2B5EF4-FFF2-40B4-BE49-F238E27FC236}">
                <a16:creationId xmlns:a16="http://schemas.microsoft.com/office/drawing/2014/main" id="{B799FDD1-CD91-E949-A4D4-D80A166D27AC}"/>
              </a:ext>
            </a:extLst>
          </p:cNvPr>
          <p:cNvSpPr>
            <a:spLocks noGrp="1"/>
          </p:cNvSpPr>
          <p:nvPr>
            <p:ph sz="half" idx="2"/>
          </p:nvPr>
        </p:nvSpPr>
        <p:spPr/>
        <p:txBody>
          <a:bodyPr/>
          <a:lstStyle/>
          <a:p>
            <a:r>
              <a:rPr lang="en-US" sz="2000" dirty="0"/>
              <a:t>The suppression of excessive CO formation during oxidation of a UO2 based particle remains an important design objective at moderate and high burnup</a:t>
            </a:r>
          </a:p>
          <a:p>
            <a:r>
              <a:rPr lang="en-US" sz="2000" dirty="0"/>
              <a:t>The failure of the </a:t>
            </a:r>
            <a:r>
              <a:rPr lang="en-US" sz="2000" dirty="0" err="1"/>
              <a:t>SiC</a:t>
            </a:r>
            <a:r>
              <a:rPr lang="en-US" sz="2000" dirty="0"/>
              <a:t> layer may happen because of over-pressurization due to CO formation</a:t>
            </a:r>
          </a:p>
          <a:p>
            <a:r>
              <a:rPr lang="en-US" sz="2000" dirty="0"/>
              <a:t>CO and CO2 pressures are suspected of being partly responsible for the mechanical weakening of the </a:t>
            </a:r>
            <a:r>
              <a:rPr lang="en-US" sz="2000" dirty="0" err="1"/>
              <a:t>IPyC</a:t>
            </a:r>
            <a:r>
              <a:rPr lang="en-US" sz="2000" dirty="0"/>
              <a:t> coating, and corrosion of the </a:t>
            </a:r>
            <a:r>
              <a:rPr lang="en-US" sz="2000" dirty="0" err="1"/>
              <a:t>SiC</a:t>
            </a:r>
            <a:r>
              <a:rPr lang="en-US" sz="2000" dirty="0"/>
              <a:t> layer by CO can occur as a result from failure of the </a:t>
            </a:r>
            <a:r>
              <a:rPr lang="en-US" sz="2000" dirty="0" err="1"/>
              <a:t>IPyC</a:t>
            </a:r>
            <a:r>
              <a:rPr lang="en-US" sz="2000" dirty="0"/>
              <a:t> coating</a:t>
            </a:r>
          </a:p>
          <a:p>
            <a:endParaRPr lang="en-US" sz="2000" dirty="0"/>
          </a:p>
          <a:p>
            <a:endParaRPr lang="en-US" sz="2000" dirty="0"/>
          </a:p>
        </p:txBody>
      </p:sp>
    </p:spTree>
    <p:extLst>
      <p:ext uri="{BB962C8B-B14F-4D97-AF65-F5344CB8AC3E}">
        <p14:creationId xmlns:p14="http://schemas.microsoft.com/office/powerpoint/2010/main" val="39060786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2EDF0-99C9-A74B-9FB0-4F65ED39B3B5}"/>
              </a:ext>
            </a:extLst>
          </p:cNvPr>
          <p:cNvSpPr>
            <a:spLocks noGrp="1"/>
          </p:cNvSpPr>
          <p:nvPr>
            <p:ph type="title"/>
          </p:nvPr>
        </p:nvSpPr>
        <p:spPr/>
        <p:txBody>
          <a:bodyPr/>
          <a:lstStyle/>
          <a:p>
            <a:r>
              <a:rPr lang="en-US" dirty="0" err="1"/>
              <a:t>SiC</a:t>
            </a:r>
            <a:r>
              <a:rPr lang="en-US" dirty="0"/>
              <a:t> Corrosion</a:t>
            </a:r>
          </a:p>
        </p:txBody>
      </p:sp>
      <p:sp>
        <p:nvSpPr>
          <p:cNvPr id="3" name="Content Placeholder 2">
            <a:extLst>
              <a:ext uri="{FF2B5EF4-FFF2-40B4-BE49-F238E27FC236}">
                <a16:creationId xmlns:a16="http://schemas.microsoft.com/office/drawing/2014/main" id="{83003294-2E35-604D-B71F-DBB1DC21ADEA}"/>
              </a:ext>
            </a:extLst>
          </p:cNvPr>
          <p:cNvSpPr>
            <a:spLocks noGrp="1"/>
          </p:cNvSpPr>
          <p:nvPr>
            <p:ph sz="half" idx="1"/>
          </p:nvPr>
        </p:nvSpPr>
        <p:spPr>
          <a:xfrm>
            <a:off x="609600" y="1968503"/>
            <a:ext cx="5588000" cy="4157663"/>
          </a:xfrm>
        </p:spPr>
        <p:txBody>
          <a:bodyPr/>
          <a:lstStyle/>
          <a:p>
            <a:r>
              <a:rPr lang="en-US" sz="2000" dirty="0"/>
              <a:t>The silicon carbide layer serves as a critical fission product barrier, but can be corroded by fission products, in particular palladium</a:t>
            </a:r>
          </a:p>
          <a:p>
            <a:r>
              <a:rPr lang="en-US" sz="2000" dirty="0"/>
              <a:t>Additionally silver can be transported through intact </a:t>
            </a:r>
            <a:r>
              <a:rPr lang="en-US" sz="2000" dirty="0" err="1"/>
              <a:t>SiC</a:t>
            </a:r>
            <a:r>
              <a:rPr lang="en-US" sz="2000" dirty="0"/>
              <a:t> layers</a:t>
            </a:r>
          </a:p>
          <a:p>
            <a:r>
              <a:rPr lang="en-US" sz="2000" dirty="0"/>
              <a:t>For </a:t>
            </a:r>
            <a:r>
              <a:rPr lang="en-US" sz="2000" dirty="0" err="1"/>
              <a:t>Pd</a:t>
            </a:r>
            <a:r>
              <a:rPr lang="en-US" sz="2000" dirty="0"/>
              <a:t>, the reaction with </a:t>
            </a:r>
            <a:r>
              <a:rPr lang="en-US" sz="2000" dirty="0" err="1"/>
              <a:t>SiC</a:t>
            </a:r>
            <a:r>
              <a:rPr lang="en-US" sz="2000" dirty="0"/>
              <a:t> can be qualitatively explained by the phase-diagram, where a number of intermetallic structures are present</a:t>
            </a:r>
          </a:p>
          <a:p>
            <a:endParaRPr lang="en-US" sz="2000" dirty="0"/>
          </a:p>
          <a:p>
            <a:endParaRPr lang="en-US" sz="2000" dirty="0"/>
          </a:p>
          <a:p>
            <a:endParaRPr lang="en-US" sz="2000" dirty="0"/>
          </a:p>
        </p:txBody>
      </p:sp>
      <p:pic>
        <p:nvPicPr>
          <p:cNvPr id="4" name="Content Placeholder 3">
            <a:extLst>
              <a:ext uri="{FF2B5EF4-FFF2-40B4-BE49-F238E27FC236}">
                <a16:creationId xmlns:a16="http://schemas.microsoft.com/office/drawing/2014/main" id="{43AF7B02-3EAF-FA42-94F5-F6AB95C4D445}"/>
              </a:ext>
            </a:extLst>
          </p:cNvPr>
          <p:cNvPicPr>
            <a:picLocks noGrp="1" noChangeAspect="1"/>
          </p:cNvPicPr>
          <p:nvPr>
            <p:ph sz="half" idx="2"/>
          </p:nvPr>
        </p:nvPicPr>
        <p:blipFill>
          <a:blip r:embed="rId2"/>
          <a:stretch>
            <a:fillRect/>
          </a:stretch>
        </p:blipFill>
        <p:spPr>
          <a:xfrm>
            <a:off x="6438045" y="1968500"/>
            <a:ext cx="4903910" cy="4157663"/>
          </a:xfrm>
          <a:prstGeom prst="rect">
            <a:avLst/>
          </a:prstGeom>
        </p:spPr>
      </p:pic>
    </p:spTree>
    <p:extLst>
      <p:ext uri="{BB962C8B-B14F-4D97-AF65-F5344CB8AC3E}">
        <p14:creationId xmlns:p14="http://schemas.microsoft.com/office/powerpoint/2010/main" val="12030234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2EDF0-99C9-A74B-9FB0-4F65ED39B3B5}"/>
              </a:ext>
            </a:extLst>
          </p:cNvPr>
          <p:cNvSpPr>
            <a:spLocks noGrp="1"/>
          </p:cNvSpPr>
          <p:nvPr>
            <p:ph type="title"/>
          </p:nvPr>
        </p:nvSpPr>
        <p:spPr/>
        <p:txBody>
          <a:bodyPr/>
          <a:lstStyle/>
          <a:p>
            <a:r>
              <a:rPr lang="en-US" dirty="0" err="1"/>
              <a:t>SiC</a:t>
            </a:r>
            <a:r>
              <a:rPr lang="en-US" dirty="0"/>
              <a:t> Corrosion</a:t>
            </a:r>
          </a:p>
        </p:txBody>
      </p:sp>
      <p:sp>
        <p:nvSpPr>
          <p:cNvPr id="3" name="Content Placeholder 2">
            <a:extLst>
              <a:ext uri="{FF2B5EF4-FFF2-40B4-BE49-F238E27FC236}">
                <a16:creationId xmlns:a16="http://schemas.microsoft.com/office/drawing/2014/main" id="{83003294-2E35-604D-B71F-DBB1DC21ADEA}"/>
              </a:ext>
            </a:extLst>
          </p:cNvPr>
          <p:cNvSpPr>
            <a:spLocks noGrp="1"/>
          </p:cNvSpPr>
          <p:nvPr>
            <p:ph sz="half" idx="1"/>
          </p:nvPr>
        </p:nvSpPr>
        <p:spPr>
          <a:xfrm>
            <a:off x="609599" y="1968503"/>
            <a:ext cx="6059596" cy="4157663"/>
          </a:xfrm>
        </p:spPr>
        <p:txBody>
          <a:bodyPr/>
          <a:lstStyle/>
          <a:p>
            <a:r>
              <a:rPr lang="en-US" sz="2000" dirty="0"/>
              <a:t>Silver release has been observed from undamaged particles suggesting that Ag migrates through intact </a:t>
            </a:r>
            <a:r>
              <a:rPr lang="en-US" sz="2000" dirty="0" err="1"/>
              <a:t>SiC</a:t>
            </a:r>
            <a:r>
              <a:rPr lang="en-US" sz="2000" dirty="0"/>
              <a:t> layers at temperatures &gt;1100 C</a:t>
            </a:r>
          </a:p>
          <a:p>
            <a:r>
              <a:rPr lang="en-US" sz="2000" dirty="0"/>
              <a:t>The Ag migration mechanism remains not fully understood, but is still an active area of research</a:t>
            </a:r>
          </a:p>
          <a:p>
            <a:r>
              <a:rPr lang="en-US" sz="2000" dirty="0"/>
              <a:t>Ag release has a temperature dependence, pointing towards a diffusive mechanism</a:t>
            </a:r>
          </a:p>
          <a:p>
            <a:r>
              <a:rPr lang="en-US" sz="2000" dirty="0"/>
              <a:t>From microstructural analyses, it seems possible that Ag, Cd and </a:t>
            </a:r>
            <a:r>
              <a:rPr lang="en-US" sz="2000" dirty="0" err="1"/>
              <a:t>Pd</a:t>
            </a:r>
            <a:r>
              <a:rPr lang="en-US" sz="2000" dirty="0"/>
              <a:t> cluster and transport together at grain boundaries and triple points because of their common chemical properties </a:t>
            </a:r>
          </a:p>
          <a:p>
            <a:endParaRPr lang="en-US" sz="2000" dirty="0"/>
          </a:p>
        </p:txBody>
      </p:sp>
      <p:pic>
        <p:nvPicPr>
          <p:cNvPr id="4" name="Content Placeholder 3">
            <a:extLst>
              <a:ext uri="{FF2B5EF4-FFF2-40B4-BE49-F238E27FC236}">
                <a16:creationId xmlns:a16="http://schemas.microsoft.com/office/drawing/2014/main" id="{D0C74934-2F83-C647-AFF0-653A0984E4F1}"/>
              </a:ext>
            </a:extLst>
          </p:cNvPr>
          <p:cNvPicPr>
            <a:picLocks noGrp="1" noChangeAspect="1"/>
          </p:cNvPicPr>
          <p:nvPr>
            <p:ph sz="half" idx="2"/>
          </p:nvPr>
        </p:nvPicPr>
        <p:blipFill>
          <a:blip r:embed="rId2"/>
          <a:stretch>
            <a:fillRect/>
          </a:stretch>
        </p:blipFill>
        <p:spPr>
          <a:xfrm>
            <a:off x="6669195" y="1827466"/>
            <a:ext cx="2455679" cy="2219868"/>
          </a:xfrm>
          <a:prstGeom prst="rect">
            <a:avLst/>
          </a:prstGeom>
        </p:spPr>
      </p:pic>
      <p:pic>
        <p:nvPicPr>
          <p:cNvPr id="5" name="Picture 4">
            <a:extLst>
              <a:ext uri="{FF2B5EF4-FFF2-40B4-BE49-F238E27FC236}">
                <a16:creationId xmlns:a16="http://schemas.microsoft.com/office/drawing/2014/main" id="{7B86676B-D186-904A-B66F-95830B935BE1}"/>
              </a:ext>
            </a:extLst>
          </p:cNvPr>
          <p:cNvPicPr>
            <a:picLocks noChangeAspect="1"/>
          </p:cNvPicPr>
          <p:nvPr/>
        </p:nvPicPr>
        <p:blipFill>
          <a:blip r:embed="rId3"/>
          <a:stretch>
            <a:fillRect/>
          </a:stretch>
        </p:blipFill>
        <p:spPr>
          <a:xfrm>
            <a:off x="6669195" y="4082794"/>
            <a:ext cx="4913205" cy="2775206"/>
          </a:xfrm>
          <a:prstGeom prst="rect">
            <a:avLst/>
          </a:prstGeom>
        </p:spPr>
      </p:pic>
      <p:pic>
        <p:nvPicPr>
          <p:cNvPr id="6" name="Picture 5">
            <a:extLst>
              <a:ext uri="{FF2B5EF4-FFF2-40B4-BE49-F238E27FC236}">
                <a16:creationId xmlns:a16="http://schemas.microsoft.com/office/drawing/2014/main" id="{19B56E3F-2176-874F-82A9-4012EB6B6D52}"/>
              </a:ext>
            </a:extLst>
          </p:cNvPr>
          <p:cNvPicPr>
            <a:picLocks noChangeAspect="1"/>
          </p:cNvPicPr>
          <p:nvPr/>
        </p:nvPicPr>
        <p:blipFill>
          <a:blip r:embed="rId4"/>
          <a:stretch>
            <a:fillRect/>
          </a:stretch>
        </p:blipFill>
        <p:spPr>
          <a:xfrm>
            <a:off x="9337364" y="1794193"/>
            <a:ext cx="2245036" cy="2253141"/>
          </a:xfrm>
          <a:prstGeom prst="rect">
            <a:avLst/>
          </a:prstGeom>
        </p:spPr>
      </p:pic>
    </p:spTree>
    <p:extLst>
      <p:ext uri="{BB962C8B-B14F-4D97-AF65-F5344CB8AC3E}">
        <p14:creationId xmlns:p14="http://schemas.microsoft.com/office/powerpoint/2010/main" val="37852308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2EDF0-99C9-A74B-9FB0-4F65ED39B3B5}"/>
              </a:ext>
            </a:extLst>
          </p:cNvPr>
          <p:cNvSpPr>
            <a:spLocks noGrp="1"/>
          </p:cNvSpPr>
          <p:nvPr>
            <p:ph type="title"/>
          </p:nvPr>
        </p:nvSpPr>
        <p:spPr/>
        <p:txBody>
          <a:bodyPr/>
          <a:lstStyle/>
          <a:p>
            <a:r>
              <a:rPr lang="en-US" dirty="0" err="1"/>
              <a:t>SiC</a:t>
            </a:r>
            <a:r>
              <a:rPr lang="en-US" dirty="0"/>
              <a:t> Corrosion</a:t>
            </a:r>
          </a:p>
        </p:txBody>
      </p:sp>
      <p:sp>
        <p:nvSpPr>
          <p:cNvPr id="3" name="Content Placeholder 2">
            <a:extLst>
              <a:ext uri="{FF2B5EF4-FFF2-40B4-BE49-F238E27FC236}">
                <a16:creationId xmlns:a16="http://schemas.microsoft.com/office/drawing/2014/main" id="{83003294-2E35-604D-B71F-DBB1DC21ADEA}"/>
              </a:ext>
            </a:extLst>
          </p:cNvPr>
          <p:cNvSpPr>
            <a:spLocks noGrp="1"/>
          </p:cNvSpPr>
          <p:nvPr>
            <p:ph sz="half" idx="1"/>
          </p:nvPr>
        </p:nvSpPr>
        <p:spPr>
          <a:xfrm>
            <a:off x="609600" y="1968503"/>
            <a:ext cx="5588000" cy="4157663"/>
          </a:xfrm>
        </p:spPr>
        <p:txBody>
          <a:bodyPr/>
          <a:lstStyle/>
          <a:p>
            <a:r>
              <a:rPr lang="en-US" sz="2000" dirty="0"/>
              <a:t>Once cesium has migrated into the buffer, it can react with carbon</a:t>
            </a:r>
          </a:p>
          <a:p>
            <a:r>
              <a:rPr lang="en-US" sz="2000" dirty="0"/>
              <a:t>At nominal temperatures, cesium may be released and associated with carbon of the buffer layer to form compounds</a:t>
            </a:r>
          </a:p>
          <a:p>
            <a:r>
              <a:rPr lang="en-US" sz="2000" dirty="0"/>
              <a:t>These compounds, if they are not stable with increasing temperatures, may become a potential source of cesium release</a:t>
            </a:r>
          </a:p>
          <a:p>
            <a:endParaRPr lang="en-US" sz="2000" dirty="0"/>
          </a:p>
          <a:p>
            <a:endParaRPr lang="en-US" sz="2000" dirty="0"/>
          </a:p>
        </p:txBody>
      </p:sp>
      <p:pic>
        <p:nvPicPr>
          <p:cNvPr id="4" name="Content Placeholder 3">
            <a:extLst>
              <a:ext uri="{FF2B5EF4-FFF2-40B4-BE49-F238E27FC236}">
                <a16:creationId xmlns:a16="http://schemas.microsoft.com/office/drawing/2014/main" id="{AE01217D-9EA7-CA42-9009-5D611B67F903}"/>
              </a:ext>
            </a:extLst>
          </p:cNvPr>
          <p:cNvPicPr>
            <a:picLocks noGrp="1" noChangeAspect="1"/>
          </p:cNvPicPr>
          <p:nvPr>
            <p:ph sz="half" idx="2"/>
          </p:nvPr>
        </p:nvPicPr>
        <p:blipFill>
          <a:blip r:embed="rId2"/>
          <a:stretch>
            <a:fillRect/>
          </a:stretch>
        </p:blipFill>
        <p:spPr>
          <a:xfrm>
            <a:off x="6168190" y="2571516"/>
            <a:ext cx="3024393" cy="1981169"/>
          </a:xfrm>
          <a:prstGeom prst="rect">
            <a:avLst/>
          </a:prstGeom>
        </p:spPr>
      </p:pic>
      <p:pic>
        <p:nvPicPr>
          <p:cNvPr id="5" name="Picture 4">
            <a:extLst>
              <a:ext uri="{FF2B5EF4-FFF2-40B4-BE49-F238E27FC236}">
                <a16:creationId xmlns:a16="http://schemas.microsoft.com/office/drawing/2014/main" id="{5B3991BA-376E-104A-A083-82A27F256202}"/>
              </a:ext>
            </a:extLst>
          </p:cNvPr>
          <p:cNvPicPr>
            <a:picLocks noChangeAspect="1"/>
          </p:cNvPicPr>
          <p:nvPr/>
        </p:nvPicPr>
        <p:blipFill>
          <a:blip r:embed="rId3"/>
          <a:stretch>
            <a:fillRect/>
          </a:stretch>
        </p:blipFill>
        <p:spPr>
          <a:xfrm>
            <a:off x="9192583" y="2173045"/>
            <a:ext cx="2844729" cy="3345628"/>
          </a:xfrm>
          <a:prstGeom prst="rect">
            <a:avLst/>
          </a:prstGeom>
        </p:spPr>
      </p:pic>
    </p:spTree>
    <p:extLst>
      <p:ext uri="{BB962C8B-B14F-4D97-AF65-F5344CB8AC3E}">
        <p14:creationId xmlns:p14="http://schemas.microsoft.com/office/powerpoint/2010/main" val="26891844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2EDF0-99C9-A74B-9FB0-4F65ED39B3B5}"/>
              </a:ext>
            </a:extLst>
          </p:cNvPr>
          <p:cNvSpPr>
            <a:spLocks noGrp="1"/>
          </p:cNvSpPr>
          <p:nvPr>
            <p:ph type="title"/>
          </p:nvPr>
        </p:nvSpPr>
        <p:spPr/>
        <p:txBody>
          <a:bodyPr/>
          <a:lstStyle/>
          <a:p>
            <a:r>
              <a:rPr lang="en-US" dirty="0"/>
              <a:t>Si vs ZrC Corrosion</a:t>
            </a:r>
          </a:p>
        </p:txBody>
      </p:sp>
      <p:sp>
        <p:nvSpPr>
          <p:cNvPr id="3" name="Content Placeholder 2">
            <a:extLst>
              <a:ext uri="{FF2B5EF4-FFF2-40B4-BE49-F238E27FC236}">
                <a16:creationId xmlns:a16="http://schemas.microsoft.com/office/drawing/2014/main" id="{83003294-2E35-604D-B71F-DBB1DC21ADEA}"/>
              </a:ext>
            </a:extLst>
          </p:cNvPr>
          <p:cNvSpPr>
            <a:spLocks noGrp="1"/>
          </p:cNvSpPr>
          <p:nvPr>
            <p:ph sz="half" idx="1"/>
          </p:nvPr>
        </p:nvSpPr>
        <p:spPr>
          <a:xfrm>
            <a:off x="609599" y="1968503"/>
            <a:ext cx="6318325" cy="4157663"/>
          </a:xfrm>
        </p:spPr>
        <p:txBody>
          <a:bodyPr/>
          <a:lstStyle/>
          <a:p>
            <a:r>
              <a:rPr lang="en-US" sz="2000" dirty="0"/>
              <a:t>To prevent corrosion by </a:t>
            </a:r>
            <a:r>
              <a:rPr lang="en-US" sz="2000" dirty="0" err="1"/>
              <a:t>Pd</a:t>
            </a:r>
            <a:r>
              <a:rPr lang="en-US" sz="2000" dirty="0"/>
              <a:t>, new combinations of coating layers have been proposed</a:t>
            </a:r>
          </a:p>
          <a:p>
            <a:r>
              <a:rPr lang="en-US" sz="2000" dirty="0"/>
              <a:t>An alternative approach consists of replacing the </a:t>
            </a:r>
            <a:r>
              <a:rPr lang="en-US" sz="2000" dirty="0" err="1"/>
              <a:t>SiC</a:t>
            </a:r>
            <a:r>
              <a:rPr lang="en-US" sz="2000" dirty="0"/>
              <a:t> coating by a ZrC layer</a:t>
            </a:r>
          </a:p>
          <a:p>
            <a:r>
              <a:rPr lang="en-US" sz="2000" dirty="0"/>
              <a:t>Experimental observations showed neither </a:t>
            </a:r>
            <a:r>
              <a:rPr lang="en-US" sz="2000" dirty="0" err="1"/>
              <a:t>Pd</a:t>
            </a:r>
            <a:r>
              <a:rPr lang="en-US" sz="2000" dirty="0"/>
              <a:t> attack nor thermal degradation of ZrC up to 1600C</a:t>
            </a:r>
          </a:p>
          <a:p>
            <a:r>
              <a:rPr lang="en-US" sz="2000" dirty="0"/>
              <a:t>ZrC was also shown to have a high capacity to retain Cs, but poor retention of Ru</a:t>
            </a:r>
          </a:p>
          <a:p>
            <a:r>
              <a:rPr lang="en-US" sz="2000" dirty="0"/>
              <a:t>At higher T, the deterioration of the ZrC particle is caused by failure of the </a:t>
            </a:r>
            <a:r>
              <a:rPr lang="en-US" sz="2000" dirty="0" err="1"/>
              <a:t>IPyC</a:t>
            </a:r>
            <a:endParaRPr lang="en-US" sz="2000" dirty="0"/>
          </a:p>
          <a:p>
            <a:r>
              <a:rPr lang="en-US" sz="2000" dirty="0"/>
              <a:t>The development of TRISO with ZrC-coating is at an early stage compared to the </a:t>
            </a:r>
            <a:r>
              <a:rPr lang="en-US" sz="2000" dirty="0" err="1"/>
              <a:t>SiC</a:t>
            </a:r>
            <a:r>
              <a:rPr lang="en-US" sz="2000" dirty="0"/>
              <a:t>-coated design</a:t>
            </a:r>
          </a:p>
        </p:txBody>
      </p:sp>
      <p:pic>
        <p:nvPicPr>
          <p:cNvPr id="4" name="Content Placeholder 3">
            <a:extLst>
              <a:ext uri="{FF2B5EF4-FFF2-40B4-BE49-F238E27FC236}">
                <a16:creationId xmlns:a16="http://schemas.microsoft.com/office/drawing/2014/main" id="{D8BF9C7E-1100-B942-AC45-7E8B19338DEE}"/>
              </a:ext>
            </a:extLst>
          </p:cNvPr>
          <p:cNvPicPr>
            <a:picLocks noGrp="1" noChangeAspect="1"/>
          </p:cNvPicPr>
          <p:nvPr>
            <p:ph sz="half" idx="2"/>
          </p:nvPr>
        </p:nvPicPr>
        <p:blipFill>
          <a:blip r:embed="rId2"/>
          <a:stretch>
            <a:fillRect/>
          </a:stretch>
        </p:blipFill>
        <p:spPr>
          <a:xfrm>
            <a:off x="7014976" y="1968500"/>
            <a:ext cx="3750048" cy="4157663"/>
          </a:xfrm>
          <a:prstGeom prst="rect">
            <a:avLst/>
          </a:prstGeom>
        </p:spPr>
      </p:pic>
    </p:spTree>
    <p:extLst>
      <p:ext uri="{BB962C8B-B14F-4D97-AF65-F5344CB8AC3E}">
        <p14:creationId xmlns:p14="http://schemas.microsoft.com/office/powerpoint/2010/main" val="33511356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2EDF0-99C9-A74B-9FB0-4F65ED39B3B5}"/>
              </a:ext>
            </a:extLst>
          </p:cNvPr>
          <p:cNvSpPr>
            <a:spLocks noGrp="1"/>
          </p:cNvSpPr>
          <p:nvPr>
            <p:ph type="title"/>
          </p:nvPr>
        </p:nvSpPr>
        <p:spPr/>
        <p:txBody>
          <a:bodyPr/>
          <a:lstStyle/>
          <a:p>
            <a:r>
              <a:rPr lang="en-US" dirty="0"/>
              <a:t>UCO Fission Product Behavior</a:t>
            </a:r>
          </a:p>
        </p:txBody>
      </p:sp>
      <p:sp>
        <p:nvSpPr>
          <p:cNvPr id="3" name="Content Placeholder 2">
            <a:extLst>
              <a:ext uri="{FF2B5EF4-FFF2-40B4-BE49-F238E27FC236}">
                <a16:creationId xmlns:a16="http://schemas.microsoft.com/office/drawing/2014/main" id="{83003294-2E35-604D-B71F-DBB1DC21ADEA}"/>
              </a:ext>
            </a:extLst>
          </p:cNvPr>
          <p:cNvSpPr>
            <a:spLocks noGrp="1"/>
          </p:cNvSpPr>
          <p:nvPr>
            <p:ph sz="half" idx="1"/>
          </p:nvPr>
        </p:nvSpPr>
        <p:spPr/>
        <p:txBody>
          <a:bodyPr/>
          <a:lstStyle/>
          <a:p>
            <a:r>
              <a:rPr lang="en-US" sz="2400" dirty="0"/>
              <a:t>Rare earths are released more easily/rapidly with an increasing content of UC2, as trapping occurs in the UO2 lattice</a:t>
            </a:r>
          </a:p>
          <a:p>
            <a:r>
              <a:rPr lang="en-US" sz="2400" dirty="0"/>
              <a:t>Oxygen liberated during the fission process of UO2, first oxidizes the carbide UC2 phase and then the RE fission products because of their high affinity for oxygen</a:t>
            </a:r>
          </a:p>
          <a:p>
            <a:endParaRPr lang="en-US" sz="2400" dirty="0"/>
          </a:p>
        </p:txBody>
      </p:sp>
      <p:sp>
        <p:nvSpPr>
          <p:cNvPr id="7" name="Content Placeholder 6">
            <a:extLst>
              <a:ext uri="{FF2B5EF4-FFF2-40B4-BE49-F238E27FC236}">
                <a16:creationId xmlns:a16="http://schemas.microsoft.com/office/drawing/2014/main" id="{B799FDD1-CD91-E949-A4D4-D80A166D27AC}"/>
              </a:ext>
            </a:extLst>
          </p:cNvPr>
          <p:cNvSpPr>
            <a:spLocks noGrp="1"/>
          </p:cNvSpPr>
          <p:nvPr>
            <p:ph sz="half" idx="2"/>
          </p:nvPr>
        </p:nvSpPr>
        <p:spPr/>
        <p:txBody>
          <a:bodyPr/>
          <a:lstStyle/>
          <a:p>
            <a:r>
              <a:rPr lang="en-US" sz="2400" dirty="0"/>
              <a:t>The fission product elements with lower affinity for oxygen (Sr, Eu, Zr, Ba) exist as carbide compounds</a:t>
            </a:r>
          </a:p>
          <a:p>
            <a:r>
              <a:rPr lang="en-US" sz="2400" dirty="0"/>
              <a:t>As the burnup increases, the UC2 phase in the kernel decreases</a:t>
            </a:r>
          </a:p>
          <a:p>
            <a:r>
              <a:rPr lang="en-US" sz="2400" dirty="0"/>
              <a:t>When UC2 has fully disappeared, the oxygen potential then increases and oxygen is available to form oxide compounds with these fission products</a:t>
            </a:r>
          </a:p>
          <a:p>
            <a:endParaRPr lang="en-US" sz="2400" dirty="0"/>
          </a:p>
        </p:txBody>
      </p:sp>
    </p:spTree>
    <p:extLst>
      <p:ext uri="{BB962C8B-B14F-4D97-AF65-F5344CB8AC3E}">
        <p14:creationId xmlns:p14="http://schemas.microsoft.com/office/powerpoint/2010/main" val="13668884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2A897-E5C3-3B47-A99D-C61297471C0D}"/>
              </a:ext>
            </a:extLst>
          </p:cNvPr>
          <p:cNvSpPr>
            <a:spLocks noGrp="1"/>
          </p:cNvSpPr>
          <p:nvPr>
            <p:ph type="title"/>
          </p:nvPr>
        </p:nvSpPr>
        <p:spPr/>
        <p:txBody>
          <a:bodyPr/>
          <a:lstStyle/>
          <a:p>
            <a:r>
              <a:rPr lang="en-US" dirty="0"/>
              <a:t>TRISO Stresses</a:t>
            </a:r>
          </a:p>
        </p:txBody>
      </p:sp>
      <p:sp>
        <p:nvSpPr>
          <p:cNvPr id="3" name="Content Placeholder 2">
            <a:extLst>
              <a:ext uri="{FF2B5EF4-FFF2-40B4-BE49-F238E27FC236}">
                <a16:creationId xmlns:a16="http://schemas.microsoft.com/office/drawing/2014/main" id="{DFDBCACA-CE4D-A846-9BF1-2E06590219B4}"/>
              </a:ext>
            </a:extLst>
          </p:cNvPr>
          <p:cNvSpPr>
            <a:spLocks noGrp="1"/>
          </p:cNvSpPr>
          <p:nvPr>
            <p:ph sz="half" idx="1"/>
          </p:nvPr>
        </p:nvSpPr>
        <p:spPr>
          <a:xfrm>
            <a:off x="609599" y="1968503"/>
            <a:ext cx="7598485" cy="4157663"/>
          </a:xfrm>
        </p:spPr>
        <p:txBody>
          <a:bodyPr/>
          <a:lstStyle/>
          <a:p>
            <a:r>
              <a:rPr lang="en-US" sz="2000" dirty="0"/>
              <a:t>The irradiation causes the kernel to swell and the buffer layer to shrink, thereby modifying the internal void volume available to the fission and reaction gases</a:t>
            </a:r>
          </a:p>
          <a:p>
            <a:r>
              <a:rPr lang="en-US" sz="2000" dirty="0"/>
              <a:t>The porosity of the buffer results in the only force impinging on the three load bearing layers being the gas pressure on this surface</a:t>
            </a:r>
          </a:p>
          <a:p>
            <a:r>
              <a:rPr lang="en-US" sz="2000" dirty="0"/>
              <a:t>If the </a:t>
            </a:r>
            <a:r>
              <a:rPr lang="en-US" sz="2000" dirty="0" err="1"/>
              <a:t>IPyC</a:t>
            </a:r>
            <a:r>
              <a:rPr lang="en-US" sz="2000" dirty="0"/>
              <a:t> and </a:t>
            </a:r>
            <a:r>
              <a:rPr lang="en-US" sz="2000" dirty="0" err="1"/>
              <a:t>OPyC</a:t>
            </a:r>
            <a:r>
              <a:rPr lang="en-US" sz="2000" dirty="0"/>
              <a:t> were absent, the gases produced in the fission process would simply stress the </a:t>
            </a:r>
            <a:r>
              <a:rPr lang="en-US" sz="2000" dirty="0" err="1"/>
              <a:t>SiC</a:t>
            </a:r>
            <a:r>
              <a:rPr lang="en-US" sz="2000" dirty="0"/>
              <a:t> layer and, if the pressure were high enough, cause it to fail</a:t>
            </a:r>
          </a:p>
          <a:p>
            <a:r>
              <a:rPr lang="en-US" sz="2000" dirty="0"/>
              <a:t>However, these tangential stresses are reduced by the presence of the two </a:t>
            </a:r>
            <a:r>
              <a:rPr lang="en-US" sz="2000" dirty="0" err="1"/>
              <a:t>PyC</a:t>
            </a:r>
            <a:r>
              <a:rPr lang="en-US" sz="2000" dirty="0"/>
              <a:t> layers because; under unrestrained conditions they would shrink during irradiation</a:t>
            </a:r>
          </a:p>
          <a:p>
            <a:endParaRPr lang="en-US" sz="2000" dirty="0"/>
          </a:p>
        </p:txBody>
      </p:sp>
      <p:pic>
        <p:nvPicPr>
          <p:cNvPr id="5" name="Content Placeholder 4">
            <a:extLst>
              <a:ext uri="{FF2B5EF4-FFF2-40B4-BE49-F238E27FC236}">
                <a16:creationId xmlns:a16="http://schemas.microsoft.com/office/drawing/2014/main" id="{913DDFB2-9F22-C143-9533-98CC137911B0}"/>
              </a:ext>
            </a:extLst>
          </p:cNvPr>
          <p:cNvPicPr>
            <a:picLocks noGrp="1" noChangeAspect="1"/>
          </p:cNvPicPr>
          <p:nvPr>
            <p:ph sz="half" idx="2"/>
          </p:nvPr>
        </p:nvPicPr>
        <p:blipFill rotWithShape="1">
          <a:blip r:embed="rId2"/>
          <a:srcRect r="49843"/>
          <a:stretch/>
        </p:blipFill>
        <p:spPr>
          <a:xfrm>
            <a:off x="8891142" y="1791346"/>
            <a:ext cx="2350600" cy="4646790"/>
          </a:xfrm>
          <a:prstGeom prst="rect">
            <a:avLst/>
          </a:prstGeom>
        </p:spPr>
      </p:pic>
    </p:spTree>
    <p:extLst>
      <p:ext uri="{BB962C8B-B14F-4D97-AF65-F5344CB8AC3E}">
        <p14:creationId xmlns:p14="http://schemas.microsoft.com/office/powerpoint/2010/main" val="32480418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2EDF0-99C9-A74B-9FB0-4F65ED39B3B5}"/>
              </a:ext>
            </a:extLst>
          </p:cNvPr>
          <p:cNvSpPr>
            <a:spLocks noGrp="1"/>
          </p:cNvSpPr>
          <p:nvPr>
            <p:ph type="title"/>
          </p:nvPr>
        </p:nvSpPr>
        <p:spPr/>
        <p:txBody>
          <a:bodyPr/>
          <a:lstStyle/>
          <a:p>
            <a:r>
              <a:rPr lang="en-US" dirty="0"/>
              <a:t>TRISO Stresses</a:t>
            </a:r>
          </a:p>
        </p:txBody>
      </p:sp>
      <p:sp>
        <p:nvSpPr>
          <p:cNvPr id="3" name="Content Placeholder 2">
            <a:extLst>
              <a:ext uri="{FF2B5EF4-FFF2-40B4-BE49-F238E27FC236}">
                <a16:creationId xmlns:a16="http://schemas.microsoft.com/office/drawing/2014/main" id="{83003294-2E35-604D-B71F-DBB1DC21ADEA}"/>
              </a:ext>
            </a:extLst>
          </p:cNvPr>
          <p:cNvSpPr>
            <a:spLocks noGrp="1"/>
          </p:cNvSpPr>
          <p:nvPr>
            <p:ph sz="half" idx="1"/>
          </p:nvPr>
        </p:nvSpPr>
        <p:spPr>
          <a:xfrm>
            <a:off x="609600" y="1968503"/>
            <a:ext cx="6404386" cy="4157663"/>
          </a:xfrm>
        </p:spPr>
        <p:txBody>
          <a:bodyPr/>
          <a:lstStyle/>
          <a:p>
            <a:r>
              <a:rPr lang="en-US" sz="2000" dirty="0" err="1"/>
              <a:t>PyC</a:t>
            </a:r>
            <a:r>
              <a:rPr lang="en-US" sz="2000" dirty="0"/>
              <a:t> shrinkage will be largely restrained by the </a:t>
            </a:r>
            <a:r>
              <a:rPr lang="en-US" sz="2000" dirty="0" err="1"/>
              <a:t>SiC</a:t>
            </a:r>
            <a:r>
              <a:rPr lang="en-US" sz="2000" dirty="0"/>
              <a:t> layer, and tangential stresses will be generated in both </a:t>
            </a:r>
            <a:r>
              <a:rPr lang="en-US" sz="2000" dirty="0" err="1"/>
              <a:t>PyC</a:t>
            </a:r>
            <a:r>
              <a:rPr lang="en-US" sz="2000" dirty="0"/>
              <a:t> layers and radial, inward acting forces imposed on the two surfaces of the </a:t>
            </a:r>
            <a:r>
              <a:rPr lang="en-US" sz="2000" dirty="0" err="1"/>
              <a:t>SiC</a:t>
            </a:r>
            <a:r>
              <a:rPr lang="en-US" sz="2000" dirty="0"/>
              <a:t> layer</a:t>
            </a:r>
          </a:p>
          <a:p>
            <a:r>
              <a:rPr lang="en-US" sz="2000" dirty="0"/>
              <a:t>In practice, these tangential stresses in the two </a:t>
            </a:r>
            <a:r>
              <a:rPr lang="en-US" sz="2000" dirty="0" err="1"/>
              <a:t>PyC</a:t>
            </a:r>
            <a:r>
              <a:rPr lang="en-US" sz="2000" dirty="0"/>
              <a:t> layers will attain a quasi-equilibrium stress state because their shrinkage is counter-balanced by irradiation creep</a:t>
            </a:r>
          </a:p>
          <a:p>
            <a:r>
              <a:rPr lang="en-US" sz="2000" dirty="0"/>
              <a:t>The </a:t>
            </a:r>
            <a:r>
              <a:rPr lang="en-US" sz="2000" dirty="0" err="1"/>
              <a:t>SiC</a:t>
            </a:r>
            <a:r>
              <a:rPr lang="en-US" sz="2000" dirty="0"/>
              <a:t> elastic modulus is at least an order of magnitude greater than that of </a:t>
            </a:r>
            <a:r>
              <a:rPr lang="en-US" sz="2000" dirty="0" err="1"/>
              <a:t>PyC</a:t>
            </a:r>
            <a:r>
              <a:rPr lang="en-US" sz="2000" dirty="0"/>
              <a:t> and thus, the dimensional changes and creep strains of </a:t>
            </a:r>
            <a:r>
              <a:rPr lang="en-US" sz="2000" dirty="0" err="1"/>
              <a:t>SiC</a:t>
            </a:r>
            <a:r>
              <a:rPr lang="en-US" sz="2000" dirty="0"/>
              <a:t> are comparatively much smaller than for </a:t>
            </a:r>
            <a:r>
              <a:rPr lang="en-US" sz="2000" dirty="0" err="1"/>
              <a:t>PyC</a:t>
            </a:r>
            <a:endParaRPr lang="en-US" sz="2000" dirty="0"/>
          </a:p>
          <a:p>
            <a:endParaRPr lang="en-US" sz="2000" dirty="0"/>
          </a:p>
        </p:txBody>
      </p:sp>
      <p:pic>
        <p:nvPicPr>
          <p:cNvPr id="4" name="Content Placeholder 3">
            <a:extLst>
              <a:ext uri="{FF2B5EF4-FFF2-40B4-BE49-F238E27FC236}">
                <a16:creationId xmlns:a16="http://schemas.microsoft.com/office/drawing/2014/main" id="{68CE449D-A1DE-D242-A748-A03542D74F8B}"/>
              </a:ext>
            </a:extLst>
          </p:cNvPr>
          <p:cNvPicPr>
            <a:picLocks noGrp="1" noChangeAspect="1"/>
          </p:cNvPicPr>
          <p:nvPr>
            <p:ph sz="half" idx="2"/>
          </p:nvPr>
        </p:nvPicPr>
        <p:blipFill>
          <a:blip r:embed="rId2"/>
          <a:stretch>
            <a:fillRect/>
          </a:stretch>
        </p:blipFill>
        <p:spPr>
          <a:xfrm>
            <a:off x="8134574" y="1102471"/>
            <a:ext cx="2902772" cy="2598160"/>
          </a:xfrm>
          <a:prstGeom prst="rect">
            <a:avLst/>
          </a:prstGeom>
        </p:spPr>
      </p:pic>
      <p:pic>
        <p:nvPicPr>
          <p:cNvPr id="5" name="Picture 4">
            <a:extLst>
              <a:ext uri="{FF2B5EF4-FFF2-40B4-BE49-F238E27FC236}">
                <a16:creationId xmlns:a16="http://schemas.microsoft.com/office/drawing/2014/main" id="{69C61976-536B-4D48-BE6C-7DA7497985BD}"/>
              </a:ext>
            </a:extLst>
          </p:cNvPr>
          <p:cNvPicPr>
            <a:picLocks noChangeAspect="1"/>
          </p:cNvPicPr>
          <p:nvPr/>
        </p:nvPicPr>
        <p:blipFill>
          <a:blip r:embed="rId3"/>
          <a:stretch>
            <a:fillRect/>
          </a:stretch>
        </p:blipFill>
        <p:spPr>
          <a:xfrm>
            <a:off x="7973210" y="3700631"/>
            <a:ext cx="2950328" cy="3157369"/>
          </a:xfrm>
          <a:prstGeom prst="rect">
            <a:avLst/>
          </a:prstGeom>
        </p:spPr>
      </p:pic>
    </p:spTree>
    <p:extLst>
      <p:ext uri="{BB962C8B-B14F-4D97-AF65-F5344CB8AC3E}">
        <p14:creationId xmlns:p14="http://schemas.microsoft.com/office/powerpoint/2010/main" val="25409304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2EDF0-99C9-A74B-9FB0-4F65ED39B3B5}"/>
              </a:ext>
            </a:extLst>
          </p:cNvPr>
          <p:cNvSpPr>
            <a:spLocks noGrp="1"/>
          </p:cNvSpPr>
          <p:nvPr>
            <p:ph type="title"/>
          </p:nvPr>
        </p:nvSpPr>
        <p:spPr/>
        <p:txBody>
          <a:bodyPr/>
          <a:lstStyle/>
          <a:p>
            <a:r>
              <a:rPr lang="en-US" dirty="0"/>
              <a:t>Graphite Evolution</a:t>
            </a:r>
          </a:p>
        </p:txBody>
      </p:sp>
      <p:sp>
        <p:nvSpPr>
          <p:cNvPr id="3" name="Content Placeholder 2">
            <a:extLst>
              <a:ext uri="{FF2B5EF4-FFF2-40B4-BE49-F238E27FC236}">
                <a16:creationId xmlns:a16="http://schemas.microsoft.com/office/drawing/2014/main" id="{83003294-2E35-604D-B71F-DBB1DC21ADEA}"/>
              </a:ext>
            </a:extLst>
          </p:cNvPr>
          <p:cNvSpPr>
            <a:spLocks noGrp="1"/>
          </p:cNvSpPr>
          <p:nvPr>
            <p:ph sz="half" idx="1"/>
          </p:nvPr>
        </p:nvSpPr>
        <p:spPr>
          <a:xfrm>
            <a:off x="609600" y="1968503"/>
            <a:ext cx="6350598" cy="4157663"/>
          </a:xfrm>
        </p:spPr>
        <p:txBody>
          <a:bodyPr/>
          <a:lstStyle/>
          <a:p>
            <a:r>
              <a:rPr lang="en-US" sz="2000" dirty="0"/>
              <a:t>During operation the graphite properties, including strength, modulus, coefficient of thermal expansion, and thermal conductivity, change with fluence</a:t>
            </a:r>
          </a:p>
          <a:p>
            <a:r>
              <a:rPr lang="en-US" sz="2000" dirty="0"/>
              <a:t>Significant dose and temperature gradients can lead to the generation of internal stresses; however, irradiation creep relieves these stresses</a:t>
            </a:r>
          </a:p>
          <a:p>
            <a:r>
              <a:rPr lang="en-US" sz="2000" dirty="0"/>
              <a:t>Dimensional changes arise due to the formation of interstitial and vacancy loops within the graphite basal planes</a:t>
            </a:r>
          </a:p>
          <a:p>
            <a:r>
              <a:rPr lang="en-US" sz="2000" dirty="0"/>
              <a:t>The formation of these loops causes 'c' axis expansion and 'a' axis contraction, the magnitude of which is a function of fast neutron dose and irradiation temperature</a:t>
            </a:r>
          </a:p>
        </p:txBody>
      </p:sp>
      <p:pic>
        <p:nvPicPr>
          <p:cNvPr id="8" name="Content Placeholder 7">
            <a:extLst>
              <a:ext uri="{FF2B5EF4-FFF2-40B4-BE49-F238E27FC236}">
                <a16:creationId xmlns:a16="http://schemas.microsoft.com/office/drawing/2014/main" id="{DE5A347F-72D9-704B-973C-F7B64AE792CC}"/>
              </a:ext>
            </a:extLst>
          </p:cNvPr>
          <p:cNvPicPr>
            <a:picLocks noGrp="1" noChangeAspect="1"/>
          </p:cNvPicPr>
          <p:nvPr>
            <p:ph sz="half" idx="2"/>
          </p:nvPr>
        </p:nvPicPr>
        <p:blipFill>
          <a:blip r:embed="rId2"/>
          <a:stretch>
            <a:fillRect/>
          </a:stretch>
        </p:blipFill>
        <p:spPr>
          <a:xfrm>
            <a:off x="6959600" y="2756918"/>
            <a:ext cx="4622800" cy="2580826"/>
          </a:xfrm>
          <a:prstGeom prst="rect">
            <a:avLst/>
          </a:prstGeom>
        </p:spPr>
      </p:pic>
    </p:spTree>
    <p:extLst>
      <p:ext uri="{BB962C8B-B14F-4D97-AF65-F5344CB8AC3E}">
        <p14:creationId xmlns:p14="http://schemas.microsoft.com/office/powerpoint/2010/main" val="20091190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2EDF0-99C9-A74B-9FB0-4F65ED39B3B5}"/>
              </a:ext>
            </a:extLst>
          </p:cNvPr>
          <p:cNvSpPr>
            <a:spLocks noGrp="1"/>
          </p:cNvSpPr>
          <p:nvPr>
            <p:ph type="title"/>
          </p:nvPr>
        </p:nvSpPr>
        <p:spPr/>
        <p:txBody>
          <a:bodyPr/>
          <a:lstStyle/>
          <a:p>
            <a:r>
              <a:rPr lang="en-US" dirty="0"/>
              <a:t>Graphite Shrinkage</a:t>
            </a:r>
          </a:p>
        </p:txBody>
      </p:sp>
      <p:sp>
        <p:nvSpPr>
          <p:cNvPr id="3" name="Content Placeholder 2">
            <a:extLst>
              <a:ext uri="{FF2B5EF4-FFF2-40B4-BE49-F238E27FC236}">
                <a16:creationId xmlns:a16="http://schemas.microsoft.com/office/drawing/2014/main" id="{83003294-2E35-604D-B71F-DBB1DC21ADEA}"/>
              </a:ext>
            </a:extLst>
          </p:cNvPr>
          <p:cNvSpPr>
            <a:spLocks noGrp="1"/>
          </p:cNvSpPr>
          <p:nvPr>
            <p:ph sz="half" idx="1"/>
          </p:nvPr>
        </p:nvSpPr>
        <p:spPr>
          <a:xfrm>
            <a:off x="609600" y="1968503"/>
            <a:ext cx="6350598" cy="4157663"/>
          </a:xfrm>
        </p:spPr>
        <p:txBody>
          <a:bodyPr/>
          <a:lstStyle/>
          <a:p>
            <a:r>
              <a:rPr lang="en-US" sz="2000" dirty="0"/>
              <a:t>Due to the manufacturing process of nuclear graphite, the graphite component has a much lower density than may be expected (1.7-1.9 g/cm3) compared with 2.2.6 g/cm3 for pure graphite crystals</a:t>
            </a:r>
          </a:p>
        </p:txBody>
      </p:sp>
      <p:pic>
        <p:nvPicPr>
          <p:cNvPr id="12" name="Picture 11">
            <a:extLst>
              <a:ext uri="{FF2B5EF4-FFF2-40B4-BE49-F238E27FC236}">
                <a16:creationId xmlns:a16="http://schemas.microsoft.com/office/drawing/2014/main" id="{FDAACC0A-1382-D844-88C2-AAB48FB3A739}"/>
              </a:ext>
            </a:extLst>
          </p:cNvPr>
          <p:cNvPicPr>
            <a:picLocks noChangeAspect="1"/>
          </p:cNvPicPr>
          <p:nvPr/>
        </p:nvPicPr>
        <p:blipFill rotWithShape="1">
          <a:blip r:embed="rId2"/>
          <a:srcRect l="50833"/>
          <a:stretch/>
        </p:blipFill>
        <p:spPr>
          <a:xfrm>
            <a:off x="7213600" y="4359214"/>
            <a:ext cx="3414956" cy="2322348"/>
          </a:xfrm>
          <a:prstGeom prst="rect">
            <a:avLst/>
          </a:prstGeom>
        </p:spPr>
      </p:pic>
      <p:pic>
        <p:nvPicPr>
          <p:cNvPr id="13" name="Content Placeholder 12">
            <a:extLst>
              <a:ext uri="{FF2B5EF4-FFF2-40B4-BE49-F238E27FC236}">
                <a16:creationId xmlns:a16="http://schemas.microsoft.com/office/drawing/2014/main" id="{71B2C9C6-EB1B-7341-A268-24F92404C3C5}"/>
              </a:ext>
            </a:extLst>
          </p:cNvPr>
          <p:cNvPicPr>
            <a:picLocks noGrp="1" noChangeAspect="1"/>
          </p:cNvPicPr>
          <p:nvPr>
            <p:ph sz="half" idx="2"/>
          </p:nvPr>
        </p:nvPicPr>
        <p:blipFill rotWithShape="1">
          <a:blip r:embed="rId2"/>
          <a:srcRect r="49167"/>
          <a:stretch/>
        </p:blipFill>
        <p:spPr>
          <a:xfrm>
            <a:off x="7213600" y="1925468"/>
            <a:ext cx="3634632" cy="2390714"/>
          </a:xfrm>
          <a:prstGeom prst="rect">
            <a:avLst/>
          </a:prstGeom>
        </p:spPr>
      </p:pic>
    </p:spTree>
    <p:extLst>
      <p:ext uri="{BB962C8B-B14F-4D97-AF65-F5344CB8AC3E}">
        <p14:creationId xmlns:p14="http://schemas.microsoft.com/office/powerpoint/2010/main" val="1286686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F2549-63F8-294B-AE91-8B212EDFB7B6}"/>
              </a:ext>
            </a:extLst>
          </p:cNvPr>
          <p:cNvSpPr>
            <a:spLocks noGrp="1"/>
          </p:cNvSpPr>
          <p:nvPr>
            <p:ph type="title"/>
          </p:nvPr>
        </p:nvSpPr>
        <p:spPr/>
        <p:txBody>
          <a:bodyPr/>
          <a:lstStyle/>
          <a:p>
            <a:r>
              <a:rPr lang="en-US" dirty="0"/>
              <a:t>HTGRs</a:t>
            </a:r>
          </a:p>
        </p:txBody>
      </p:sp>
      <p:sp>
        <p:nvSpPr>
          <p:cNvPr id="3" name="Content Placeholder 2">
            <a:extLst>
              <a:ext uri="{FF2B5EF4-FFF2-40B4-BE49-F238E27FC236}">
                <a16:creationId xmlns:a16="http://schemas.microsoft.com/office/drawing/2014/main" id="{D30FED21-98D9-0940-9728-B200B0E4DA57}"/>
              </a:ext>
            </a:extLst>
          </p:cNvPr>
          <p:cNvSpPr>
            <a:spLocks noGrp="1"/>
          </p:cNvSpPr>
          <p:nvPr>
            <p:ph sz="half" idx="1"/>
          </p:nvPr>
        </p:nvSpPr>
        <p:spPr/>
        <p:txBody>
          <a:bodyPr>
            <a:normAutofit fontScale="62500" lnSpcReduction="20000"/>
          </a:bodyPr>
          <a:lstStyle/>
          <a:p>
            <a:r>
              <a:rPr lang="en-US" dirty="0"/>
              <a:t>The use of helium (He) as a coolant was advocated as early as 1944 in a 5 </a:t>
            </a:r>
            <a:r>
              <a:rPr lang="en-US" dirty="0" err="1"/>
              <a:t>MWt</a:t>
            </a:r>
            <a:r>
              <a:rPr lang="en-US" dirty="0"/>
              <a:t> experimental reactor project, also featuring an indirect gas turbine cycle</a:t>
            </a:r>
          </a:p>
          <a:p>
            <a:r>
              <a:rPr lang="en-US" dirty="0"/>
              <a:t>Later, the prototype DRAGON reactor was put into operation in the UK in 1965 and featured a steel pressure vessel, coated fuel particles of highly-enriched uranium-thorium carbide and a helium outlet temperature of 750ºC</a:t>
            </a:r>
          </a:p>
        </p:txBody>
      </p:sp>
      <p:pic>
        <p:nvPicPr>
          <p:cNvPr id="5" name="Content Placeholder 4">
            <a:extLst>
              <a:ext uri="{FF2B5EF4-FFF2-40B4-BE49-F238E27FC236}">
                <a16:creationId xmlns:a16="http://schemas.microsoft.com/office/drawing/2014/main" id="{5D374C86-0757-1048-A304-EFB8563E1E38}"/>
              </a:ext>
            </a:extLst>
          </p:cNvPr>
          <p:cNvPicPr>
            <a:picLocks noGrp="1" noChangeAspect="1"/>
          </p:cNvPicPr>
          <p:nvPr>
            <p:ph sz="half" idx="2"/>
          </p:nvPr>
        </p:nvPicPr>
        <p:blipFill>
          <a:blip r:embed="rId2"/>
          <a:stretch>
            <a:fillRect/>
          </a:stretch>
        </p:blipFill>
        <p:spPr>
          <a:xfrm>
            <a:off x="6197600" y="2342145"/>
            <a:ext cx="5384800" cy="3410373"/>
          </a:xfrm>
          <a:prstGeom prst="rect">
            <a:avLst/>
          </a:prstGeom>
        </p:spPr>
      </p:pic>
    </p:spTree>
    <p:extLst>
      <p:ext uri="{BB962C8B-B14F-4D97-AF65-F5344CB8AC3E}">
        <p14:creationId xmlns:p14="http://schemas.microsoft.com/office/powerpoint/2010/main" val="36591360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E780B-4F37-014A-B881-332E6FE53E5F}"/>
              </a:ext>
            </a:extLst>
          </p:cNvPr>
          <p:cNvSpPr>
            <a:spLocks noGrp="1"/>
          </p:cNvSpPr>
          <p:nvPr>
            <p:ph type="title"/>
          </p:nvPr>
        </p:nvSpPr>
        <p:spPr/>
        <p:txBody>
          <a:bodyPr/>
          <a:lstStyle/>
          <a:p>
            <a:r>
              <a:rPr lang="en-US" dirty="0"/>
              <a:t>Fuel Kernel Swelling</a:t>
            </a:r>
          </a:p>
        </p:txBody>
      </p:sp>
      <p:sp>
        <p:nvSpPr>
          <p:cNvPr id="3" name="Content Placeholder 2">
            <a:extLst>
              <a:ext uri="{FF2B5EF4-FFF2-40B4-BE49-F238E27FC236}">
                <a16:creationId xmlns:a16="http://schemas.microsoft.com/office/drawing/2014/main" id="{95DE90B5-3B3E-6D4E-9A88-F35D4AD801C2}"/>
              </a:ext>
            </a:extLst>
          </p:cNvPr>
          <p:cNvSpPr>
            <a:spLocks noGrp="1"/>
          </p:cNvSpPr>
          <p:nvPr>
            <p:ph sz="half" idx="1"/>
          </p:nvPr>
        </p:nvSpPr>
        <p:spPr/>
        <p:txBody>
          <a:bodyPr/>
          <a:lstStyle/>
          <a:p>
            <a:r>
              <a:rPr lang="en-US" dirty="0"/>
              <a:t>Solid fission product swelling</a:t>
            </a:r>
          </a:p>
          <a:p>
            <a:r>
              <a:rPr lang="en-US" dirty="0"/>
              <a:t>Gaseous fission product swelling</a:t>
            </a:r>
          </a:p>
          <a:p>
            <a:r>
              <a:rPr lang="en-US" dirty="0"/>
              <a:t>Densification</a:t>
            </a:r>
          </a:p>
          <a:p>
            <a:r>
              <a:rPr lang="en-US" dirty="0"/>
              <a:t>Fission gas release</a:t>
            </a:r>
          </a:p>
          <a:p>
            <a:r>
              <a:rPr lang="en-US" dirty="0"/>
              <a:t>CO production</a:t>
            </a:r>
          </a:p>
        </p:txBody>
      </p:sp>
      <p:sp>
        <p:nvSpPr>
          <p:cNvPr id="4" name="Content Placeholder 3">
            <a:extLst>
              <a:ext uri="{FF2B5EF4-FFF2-40B4-BE49-F238E27FC236}">
                <a16:creationId xmlns:a16="http://schemas.microsoft.com/office/drawing/2014/main" id="{45932237-2A23-254D-AC64-88F6B1FEDB94}"/>
              </a:ext>
            </a:extLst>
          </p:cNvPr>
          <p:cNvSpPr>
            <a:spLocks noGrp="1"/>
          </p:cNvSpPr>
          <p:nvPr>
            <p:ph sz="half" idx="2"/>
          </p:nvPr>
        </p:nvSpPr>
        <p:spPr/>
        <p:txBody>
          <a:bodyPr/>
          <a:lstStyle/>
          <a:p>
            <a:endParaRPr lang="en-US" dirty="0"/>
          </a:p>
        </p:txBody>
      </p:sp>
      <p:pic>
        <p:nvPicPr>
          <p:cNvPr id="5" name="Picture 4">
            <a:extLst>
              <a:ext uri="{FF2B5EF4-FFF2-40B4-BE49-F238E27FC236}">
                <a16:creationId xmlns:a16="http://schemas.microsoft.com/office/drawing/2014/main" id="{AC698D7A-CCE0-4941-A6FF-DA41BE7707CD}"/>
              </a:ext>
            </a:extLst>
          </p:cNvPr>
          <p:cNvPicPr>
            <a:picLocks noChangeAspect="1"/>
          </p:cNvPicPr>
          <p:nvPr/>
        </p:nvPicPr>
        <p:blipFill>
          <a:blip r:embed="rId2"/>
          <a:stretch>
            <a:fillRect/>
          </a:stretch>
        </p:blipFill>
        <p:spPr>
          <a:xfrm>
            <a:off x="8025802" y="2905013"/>
            <a:ext cx="2336800" cy="381000"/>
          </a:xfrm>
          <a:prstGeom prst="rect">
            <a:avLst/>
          </a:prstGeom>
        </p:spPr>
      </p:pic>
      <p:pic>
        <p:nvPicPr>
          <p:cNvPr id="6" name="Picture 5">
            <a:extLst>
              <a:ext uri="{FF2B5EF4-FFF2-40B4-BE49-F238E27FC236}">
                <a16:creationId xmlns:a16="http://schemas.microsoft.com/office/drawing/2014/main" id="{D6344F24-2034-E54B-B77D-59E418C2E51B}"/>
              </a:ext>
            </a:extLst>
          </p:cNvPr>
          <p:cNvPicPr>
            <a:picLocks noChangeAspect="1"/>
          </p:cNvPicPr>
          <p:nvPr/>
        </p:nvPicPr>
        <p:blipFill>
          <a:blip r:embed="rId3"/>
          <a:stretch>
            <a:fillRect/>
          </a:stretch>
        </p:blipFill>
        <p:spPr>
          <a:xfrm>
            <a:off x="7848600" y="4535021"/>
            <a:ext cx="2082800" cy="800100"/>
          </a:xfrm>
          <a:prstGeom prst="rect">
            <a:avLst/>
          </a:prstGeom>
        </p:spPr>
      </p:pic>
    </p:spTree>
    <p:extLst>
      <p:ext uri="{BB962C8B-B14F-4D97-AF65-F5344CB8AC3E}">
        <p14:creationId xmlns:p14="http://schemas.microsoft.com/office/powerpoint/2010/main" val="31277157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FF56A-496A-2047-ADE5-CCF8BA98C8AD}"/>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867231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E0488-C5DE-5845-9B9F-85A5CF6F601C}"/>
              </a:ext>
            </a:extLst>
          </p:cNvPr>
          <p:cNvSpPr>
            <a:spLocks noGrp="1"/>
          </p:cNvSpPr>
          <p:nvPr>
            <p:ph type="title"/>
          </p:nvPr>
        </p:nvSpPr>
        <p:spPr/>
        <p:txBody>
          <a:bodyPr/>
          <a:lstStyle/>
          <a:p>
            <a:r>
              <a:rPr lang="en-US" dirty="0"/>
              <a:t>HTGRs</a:t>
            </a:r>
          </a:p>
        </p:txBody>
      </p:sp>
      <p:sp>
        <p:nvSpPr>
          <p:cNvPr id="3" name="Content Placeholder 2">
            <a:extLst>
              <a:ext uri="{FF2B5EF4-FFF2-40B4-BE49-F238E27FC236}">
                <a16:creationId xmlns:a16="http://schemas.microsoft.com/office/drawing/2014/main" id="{62DDE0F0-C2BD-C64C-AFFF-FA695486E7F6}"/>
              </a:ext>
            </a:extLst>
          </p:cNvPr>
          <p:cNvSpPr>
            <a:spLocks noGrp="1"/>
          </p:cNvSpPr>
          <p:nvPr>
            <p:ph sz="half" idx="1"/>
          </p:nvPr>
        </p:nvSpPr>
        <p:spPr/>
        <p:txBody>
          <a:bodyPr>
            <a:normAutofit fontScale="62500" lnSpcReduction="20000"/>
          </a:bodyPr>
          <a:lstStyle/>
          <a:p>
            <a:r>
              <a:rPr lang="en-US" dirty="0"/>
              <a:t>The substitution of He instead of air or CO2 provided excellent neutronic and thermal characteristics together with a graphite moderator</a:t>
            </a:r>
          </a:p>
          <a:p>
            <a:r>
              <a:rPr lang="en-US" dirty="0"/>
              <a:t>There are two mainstream HTGR design concepts; the prismatic core design and the pebble bed core design, both of which possess common advantages of the HTGR design such as inherent safety and high efficiency</a:t>
            </a:r>
          </a:p>
        </p:txBody>
      </p:sp>
      <p:pic>
        <p:nvPicPr>
          <p:cNvPr id="5" name="Content Placeholder 4">
            <a:extLst>
              <a:ext uri="{FF2B5EF4-FFF2-40B4-BE49-F238E27FC236}">
                <a16:creationId xmlns:a16="http://schemas.microsoft.com/office/drawing/2014/main" id="{09161E8F-D93C-0546-BDF5-272D757F21AF}"/>
              </a:ext>
            </a:extLst>
          </p:cNvPr>
          <p:cNvPicPr>
            <a:picLocks noGrp="1" noChangeAspect="1"/>
          </p:cNvPicPr>
          <p:nvPr>
            <p:ph sz="half" idx="2"/>
          </p:nvPr>
        </p:nvPicPr>
        <p:blipFill>
          <a:blip r:embed="rId2"/>
          <a:stretch>
            <a:fillRect/>
          </a:stretch>
        </p:blipFill>
        <p:spPr>
          <a:xfrm>
            <a:off x="6197600" y="2650592"/>
            <a:ext cx="5384800" cy="2793479"/>
          </a:xfrm>
          <a:prstGeom prst="rect">
            <a:avLst/>
          </a:prstGeom>
        </p:spPr>
      </p:pic>
    </p:spTree>
    <p:extLst>
      <p:ext uri="{BB962C8B-B14F-4D97-AF65-F5344CB8AC3E}">
        <p14:creationId xmlns:p14="http://schemas.microsoft.com/office/powerpoint/2010/main" val="3995726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5A07D-70F6-F048-B3C9-3E1D03956D51}"/>
              </a:ext>
            </a:extLst>
          </p:cNvPr>
          <p:cNvSpPr>
            <a:spLocks noGrp="1"/>
          </p:cNvSpPr>
          <p:nvPr>
            <p:ph type="title"/>
          </p:nvPr>
        </p:nvSpPr>
        <p:spPr/>
        <p:txBody>
          <a:bodyPr/>
          <a:lstStyle/>
          <a:p>
            <a:r>
              <a:rPr lang="en-US" dirty="0"/>
              <a:t>Two types of HTGRs</a:t>
            </a:r>
          </a:p>
        </p:txBody>
      </p:sp>
      <p:pic>
        <p:nvPicPr>
          <p:cNvPr id="5" name="Content Placeholder 4">
            <a:extLst>
              <a:ext uri="{FF2B5EF4-FFF2-40B4-BE49-F238E27FC236}">
                <a16:creationId xmlns:a16="http://schemas.microsoft.com/office/drawing/2014/main" id="{B1D9BAD2-B7F6-8C4D-B6C0-C2490632EE6B}"/>
              </a:ext>
            </a:extLst>
          </p:cNvPr>
          <p:cNvPicPr>
            <a:picLocks noGrp="1" noChangeAspect="1"/>
          </p:cNvPicPr>
          <p:nvPr>
            <p:ph sz="half" idx="2"/>
          </p:nvPr>
        </p:nvPicPr>
        <p:blipFill>
          <a:blip r:embed="rId2" cstate="screen">
            <a:extLst>
              <a:ext uri="{28A0092B-C50C-407E-A947-70E740481C1C}">
                <a14:useLocalDpi xmlns:a14="http://schemas.microsoft.com/office/drawing/2010/main"/>
              </a:ext>
            </a:extLst>
          </a:blip>
          <a:stretch>
            <a:fillRect/>
          </a:stretch>
        </p:blipFill>
        <p:spPr>
          <a:xfrm>
            <a:off x="1607344" y="2836069"/>
            <a:ext cx="3390900" cy="2628900"/>
          </a:xfrm>
          <a:prstGeom prst="rect">
            <a:avLst/>
          </a:prstGeom>
        </p:spPr>
      </p:pic>
      <p:pic>
        <p:nvPicPr>
          <p:cNvPr id="6" name="Content Placeholder 4">
            <a:extLst>
              <a:ext uri="{FF2B5EF4-FFF2-40B4-BE49-F238E27FC236}">
                <a16:creationId xmlns:a16="http://schemas.microsoft.com/office/drawing/2014/main" id="{45348124-8B2A-BA45-A0DD-01253C83D719}"/>
              </a:ext>
            </a:extLst>
          </p:cNvPr>
          <p:cNvPicPr>
            <a:picLocks noGrp="1" noChangeAspect="1"/>
          </p:cNvPicPr>
          <p:nvPr>
            <p:ph sz="quarter" idx="4"/>
          </p:nvPr>
        </p:nvPicPr>
        <p:blipFill>
          <a:blip r:embed="rId3"/>
          <a:stretch>
            <a:fillRect/>
          </a:stretch>
        </p:blipFill>
        <p:spPr>
          <a:xfrm>
            <a:off x="6192838" y="2443824"/>
            <a:ext cx="5389562" cy="3413389"/>
          </a:xfrm>
          <a:prstGeom prst="rect">
            <a:avLst/>
          </a:prstGeom>
        </p:spPr>
      </p:pic>
    </p:spTree>
    <p:extLst>
      <p:ext uri="{BB962C8B-B14F-4D97-AF65-F5344CB8AC3E}">
        <p14:creationId xmlns:p14="http://schemas.microsoft.com/office/powerpoint/2010/main" val="284975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D395CF-D1FF-224B-9C71-85BDB98DBB19}"/>
              </a:ext>
            </a:extLst>
          </p:cNvPr>
          <p:cNvPicPr>
            <a:picLocks noChangeAspect="1"/>
          </p:cNvPicPr>
          <p:nvPr/>
        </p:nvPicPr>
        <p:blipFill>
          <a:blip r:embed="rId2"/>
          <a:stretch>
            <a:fillRect/>
          </a:stretch>
        </p:blipFill>
        <p:spPr>
          <a:xfrm>
            <a:off x="2417567" y="630240"/>
            <a:ext cx="7356873" cy="6227760"/>
          </a:xfrm>
          <a:prstGeom prst="rect">
            <a:avLst/>
          </a:prstGeom>
        </p:spPr>
      </p:pic>
    </p:spTree>
    <p:extLst>
      <p:ext uri="{BB962C8B-B14F-4D97-AF65-F5344CB8AC3E}">
        <p14:creationId xmlns:p14="http://schemas.microsoft.com/office/powerpoint/2010/main" val="4025038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CA7E6-CB2D-2242-B277-BC200B531073}"/>
              </a:ext>
            </a:extLst>
          </p:cNvPr>
          <p:cNvSpPr>
            <a:spLocks noGrp="1"/>
          </p:cNvSpPr>
          <p:nvPr>
            <p:ph type="title"/>
          </p:nvPr>
        </p:nvSpPr>
        <p:spPr/>
        <p:txBody>
          <a:bodyPr/>
          <a:lstStyle/>
          <a:p>
            <a:r>
              <a:rPr lang="en-US" dirty="0"/>
              <a:t>HTGRs</a:t>
            </a:r>
          </a:p>
        </p:txBody>
      </p:sp>
      <p:sp>
        <p:nvSpPr>
          <p:cNvPr id="3" name="Content Placeholder 2">
            <a:extLst>
              <a:ext uri="{FF2B5EF4-FFF2-40B4-BE49-F238E27FC236}">
                <a16:creationId xmlns:a16="http://schemas.microsoft.com/office/drawing/2014/main" id="{C333D198-FD54-1A43-8857-C600690BD02F}"/>
              </a:ext>
            </a:extLst>
          </p:cNvPr>
          <p:cNvSpPr>
            <a:spLocks noGrp="1"/>
          </p:cNvSpPr>
          <p:nvPr>
            <p:ph sz="half" idx="2"/>
          </p:nvPr>
        </p:nvSpPr>
        <p:spPr/>
        <p:txBody>
          <a:bodyPr>
            <a:normAutofit fontScale="62500" lnSpcReduction="20000"/>
          </a:bodyPr>
          <a:lstStyle/>
          <a:p>
            <a:r>
              <a:rPr lang="en-US" dirty="0"/>
              <a:t>The main features of HTGRs are enhanced safety, high thermal efficiency, economical competitiveness, and proliferation resistance and these make this technology a potential candidate for the nuclear power plant deployment</a:t>
            </a:r>
          </a:p>
          <a:p>
            <a:r>
              <a:rPr lang="en-US" dirty="0"/>
              <a:t>One of the driving forces behind the HTGR philosophy is its utilization in the production of process heat: the high outlet gas temperatures may be utilized as a thermal heat source in endothermic chemical processes</a:t>
            </a:r>
          </a:p>
          <a:p>
            <a:r>
              <a:rPr lang="en-US" dirty="0"/>
              <a:t>Net thermal efficiencies greater then 45% are within the reach in some of the designs of HTGRs</a:t>
            </a:r>
          </a:p>
        </p:txBody>
      </p:sp>
      <p:sp>
        <p:nvSpPr>
          <p:cNvPr id="4" name="Content Placeholder 3">
            <a:extLst>
              <a:ext uri="{FF2B5EF4-FFF2-40B4-BE49-F238E27FC236}">
                <a16:creationId xmlns:a16="http://schemas.microsoft.com/office/drawing/2014/main" id="{9A476530-7050-BC4E-B41F-69FACE732222}"/>
              </a:ext>
            </a:extLst>
          </p:cNvPr>
          <p:cNvSpPr>
            <a:spLocks noGrp="1"/>
          </p:cNvSpPr>
          <p:nvPr>
            <p:ph sz="quarter" idx="4"/>
          </p:nvPr>
        </p:nvSpPr>
        <p:spPr/>
        <p:txBody>
          <a:bodyPr>
            <a:normAutofit/>
          </a:bodyPr>
          <a:lstStyle/>
          <a:p>
            <a:r>
              <a:rPr lang="en-US" sz="2000" dirty="0"/>
              <a:t>The enhanced safety of the HTGR fuel is based on its coated fuel particle design consisting of uranium oxide / carbide particles coated with layers of pyrolytic carbon and silicon carbide</a:t>
            </a:r>
          </a:p>
          <a:p>
            <a:r>
              <a:rPr lang="en-US" sz="2000" dirty="0"/>
              <a:t>Coated particles are so designed that they can withstand high internal gas pressure without releasing any fission products to the environment</a:t>
            </a:r>
          </a:p>
        </p:txBody>
      </p:sp>
    </p:spTree>
    <p:extLst>
      <p:ext uri="{BB962C8B-B14F-4D97-AF65-F5344CB8AC3E}">
        <p14:creationId xmlns:p14="http://schemas.microsoft.com/office/powerpoint/2010/main" val="1604742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9A377-D559-4D48-8EFD-E673D2D1BD58}"/>
              </a:ext>
            </a:extLst>
          </p:cNvPr>
          <p:cNvSpPr>
            <a:spLocks noGrp="1"/>
          </p:cNvSpPr>
          <p:nvPr>
            <p:ph type="title"/>
          </p:nvPr>
        </p:nvSpPr>
        <p:spPr/>
        <p:txBody>
          <a:bodyPr/>
          <a:lstStyle/>
          <a:p>
            <a:r>
              <a:rPr lang="en-US" dirty="0"/>
              <a:t>TRISO Particles</a:t>
            </a:r>
          </a:p>
        </p:txBody>
      </p:sp>
      <p:sp>
        <p:nvSpPr>
          <p:cNvPr id="3" name="Content Placeholder 2">
            <a:extLst>
              <a:ext uri="{FF2B5EF4-FFF2-40B4-BE49-F238E27FC236}">
                <a16:creationId xmlns:a16="http://schemas.microsoft.com/office/drawing/2014/main" id="{A1F668EB-6F83-6D45-AF5A-2C4B2F5F3429}"/>
              </a:ext>
            </a:extLst>
          </p:cNvPr>
          <p:cNvSpPr>
            <a:spLocks noGrp="1"/>
          </p:cNvSpPr>
          <p:nvPr>
            <p:ph sz="half" idx="2"/>
          </p:nvPr>
        </p:nvSpPr>
        <p:spPr/>
        <p:txBody>
          <a:bodyPr>
            <a:normAutofit fontScale="85000" lnSpcReduction="20000"/>
          </a:bodyPr>
          <a:lstStyle/>
          <a:p>
            <a:r>
              <a:rPr lang="en-US" dirty="0"/>
              <a:t>TRISO: </a:t>
            </a:r>
            <a:r>
              <a:rPr lang="en-US" dirty="0" err="1"/>
              <a:t>TRistructural</a:t>
            </a:r>
            <a:r>
              <a:rPr lang="en-US" dirty="0"/>
              <a:t> </a:t>
            </a:r>
            <a:r>
              <a:rPr lang="en-US" dirty="0" err="1"/>
              <a:t>ISOtropic</a:t>
            </a:r>
            <a:r>
              <a:rPr lang="en-US" dirty="0"/>
              <a:t> particle fuel</a:t>
            </a:r>
          </a:p>
          <a:p>
            <a:r>
              <a:rPr lang="en-US" dirty="0"/>
              <a:t>Layered fuel in mm-sized particles</a:t>
            </a:r>
          </a:p>
          <a:p>
            <a:r>
              <a:rPr lang="en-US" dirty="0"/>
              <a:t>Layers:</a:t>
            </a:r>
          </a:p>
          <a:p>
            <a:pPr lvl="1"/>
            <a:r>
              <a:rPr lang="en-US" dirty="0"/>
              <a:t>Fuel Kernel</a:t>
            </a:r>
          </a:p>
          <a:p>
            <a:pPr lvl="1"/>
            <a:r>
              <a:rPr lang="en-US" dirty="0"/>
              <a:t>Buffer</a:t>
            </a:r>
          </a:p>
          <a:p>
            <a:pPr lvl="1"/>
            <a:r>
              <a:rPr lang="en-US" dirty="0"/>
              <a:t>Inner </a:t>
            </a:r>
            <a:r>
              <a:rPr lang="en-US" dirty="0" err="1"/>
              <a:t>Pyrolitic</a:t>
            </a:r>
            <a:r>
              <a:rPr lang="en-US" dirty="0"/>
              <a:t> Carbon (</a:t>
            </a:r>
            <a:r>
              <a:rPr lang="en-US" dirty="0" err="1"/>
              <a:t>IPyC</a:t>
            </a:r>
            <a:r>
              <a:rPr lang="en-US" dirty="0"/>
              <a:t>)</a:t>
            </a:r>
          </a:p>
          <a:p>
            <a:pPr lvl="1"/>
            <a:r>
              <a:rPr lang="en-US" dirty="0" err="1"/>
              <a:t>SiC</a:t>
            </a:r>
            <a:endParaRPr lang="en-US" dirty="0"/>
          </a:p>
          <a:p>
            <a:pPr lvl="1"/>
            <a:r>
              <a:rPr lang="en-US" dirty="0"/>
              <a:t>Outer </a:t>
            </a:r>
            <a:r>
              <a:rPr lang="en-US" dirty="0" err="1"/>
              <a:t>Pyrolitic</a:t>
            </a:r>
            <a:r>
              <a:rPr lang="en-US" dirty="0"/>
              <a:t> Carbon (</a:t>
            </a:r>
            <a:r>
              <a:rPr lang="en-US" dirty="0" err="1"/>
              <a:t>OPyC</a:t>
            </a:r>
            <a:r>
              <a:rPr lang="en-US" dirty="0"/>
              <a:t>)</a:t>
            </a:r>
          </a:p>
          <a:p>
            <a:endParaRPr lang="en-US" dirty="0"/>
          </a:p>
        </p:txBody>
      </p:sp>
      <p:pic>
        <p:nvPicPr>
          <p:cNvPr id="5" name="Content Placeholder 4">
            <a:extLst>
              <a:ext uri="{FF2B5EF4-FFF2-40B4-BE49-F238E27FC236}">
                <a16:creationId xmlns:a16="http://schemas.microsoft.com/office/drawing/2014/main" id="{2686042D-3A9B-524E-8731-AB59AA8DCA14}"/>
              </a:ext>
            </a:extLst>
          </p:cNvPr>
          <p:cNvPicPr>
            <a:picLocks noGrp="1" noChangeAspect="1"/>
          </p:cNvPicPr>
          <p:nvPr>
            <p:ph sz="quarter" idx="4"/>
          </p:nvPr>
        </p:nvPicPr>
        <p:blipFill>
          <a:blip r:embed="rId2" cstate="screen">
            <a:extLst>
              <a:ext uri="{28A0092B-C50C-407E-A947-70E740481C1C}">
                <a14:useLocalDpi xmlns:a14="http://schemas.microsoft.com/office/drawing/2010/main"/>
              </a:ext>
            </a:extLst>
          </a:blip>
          <a:stretch>
            <a:fillRect/>
          </a:stretch>
        </p:blipFill>
        <p:spPr>
          <a:xfrm>
            <a:off x="7248781" y="2174875"/>
            <a:ext cx="3561463" cy="3561463"/>
          </a:xfrm>
          <a:prstGeom prst="rect">
            <a:avLst/>
          </a:prstGeom>
        </p:spPr>
      </p:pic>
      <p:cxnSp>
        <p:nvCxnSpPr>
          <p:cNvPr id="6" name="Straight Connector 5">
            <a:extLst>
              <a:ext uri="{FF2B5EF4-FFF2-40B4-BE49-F238E27FC236}">
                <a16:creationId xmlns:a16="http://schemas.microsoft.com/office/drawing/2014/main" id="{65980FE6-EA36-B444-98E6-3BCAD7A18406}"/>
              </a:ext>
            </a:extLst>
          </p:cNvPr>
          <p:cNvCxnSpPr>
            <a:cxnSpLocks/>
          </p:cNvCxnSpPr>
          <p:nvPr/>
        </p:nvCxnSpPr>
        <p:spPr>
          <a:xfrm flipV="1">
            <a:off x="4042200" y="3790680"/>
            <a:ext cx="4987313" cy="404725"/>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73FFCEBB-79B6-4B42-8EB1-D44DBC8B207B}"/>
              </a:ext>
            </a:extLst>
          </p:cNvPr>
          <p:cNvCxnSpPr>
            <a:cxnSpLocks/>
          </p:cNvCxnSpPr>
          <p:nvPr/>
        </p:nvCxnSpPr>
        <p:spPr>
          <a:xfrm>
            <a:off x="4077148" y="4542357"/>
            <a:ext cx="4313817" cy="15262"/>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60B9DCC7-8711-6645-9706-8CA4FA7C9A95}"/>
              </a:ext>
            </a:extLst>
          </p:cNvPr>
          <p:cNvCxnSpPr>
            <a:cxnSpLocks/>
          </p:cNvCxnSpPr>
          <p:nvPr/>
        </p:nvCxnSpPr>
        <p:spPr>
          <a:xfrm flipV="1">
            <a:off x="5623077" y="4904571"/>
            <a:ext cx="3133648" cy="89461"/>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92B245E1-54D9-BC4F-8214-CE5F67A686CF}"/>
              </a:ext>
            </a:extLst>
          </p:cNvPr>
          <p:cNvCxnSpPr>
            <a:cxnSpLocks/>
          </p:cNvCxnSpPr>
          <p:nvPr/>
        </p:nvCxnSpPr>
        <p:spPr>
          <a:xfrm flipV="1">
            <a:off x="5639049" y="5113095"/>
            <a:ext cx="3390463" cy="2009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810F8C70-ABAF-E640-BD5D-38055364D8DB}"/>
              </a:ext>
            </a:extLst>
          </p:cNvPr>
          <p:cNvCxnSpPr>
            <a:cxnSpLocks/>
          </p:cNvCxnSpPr>
          <p:nvPr/>
        </p:nvCxnSpPr>
        <p:spPr>
          <a:xfrm flipV="1">
            <a:off x="5766099" y="5266785"/>
            <a:ext cx="3700630" cy="39417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696295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70660</TotalTime>
  <Words>3278</Words>
  <Application>Microsoft Macintosh PowerPoint</Application>
  <PresentationFormat>Widescreen</PresentationFormat>
  <Paragraphs>232</Paragraphs>
  <Slides>41</Slides>
  <Notes>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41</vt:i4>
      </vt:variant>
    </vt:vector>
  </HeadingPairs>
  <TitlesOfParts>
    <vt:vector size="47" baseType="lpstr">
      <vt:lpstr>ＭＳ Ｐゴシック</vt:lpstr>
      <vt:lpstr>Arial</vt:lpstr>
      <vt:lpstr>Calibri</vt:lpstr>
      <vt:lpstr>Calibri Light</vt:lpstr>
      <vt:lpstr>Custom Design</vt:lpstr>
      <vt:lpstr>1_NCStateU-horizontal-left-logo</vt:lpstr>
      <vt:lpstr>NE 591: Advanced Reactor Materials</vt:lpstr>
      <vt:lpstr>High Temperature Gas reactors and TRISO Particles</vt:lpstr>
      <vt:lpstr>High Temperature Gas Reactor</vt:lpstr>
      <vt:lpstr>HTGRs</vt:lpstr>
      <vt:lpstr>HTGRs</vt:lpstr>
      <vt:lpstr>Two types of HTGRs</vt:lpstr>
      <vt:lpstr>PowerPoint Presentation</vt:lpstr>
      <vt:lpstr>HTGRs</vt:lpstr>
      <vt:lpstr>TRISO Particles</vt:lpstr>
      <vt:lpstr>Fuel Kernel + Buffer</vt:lpstr>
      <vt:lpstr>IPyC-SiC-OPyC</vt:lpstr>
      <vt:lpstr>TRISO Fabrication</vt:lpstr>
      <vt:lpstr>Fuel Failure Mechanisms</vt:lpstr>
      <vt:lpstr>Fuel Failure Mechanisms</vt:lpstr>
      <vt:lpstr>Fuel Failure Mechanisms</vt:lpstr>
      <vt:lpstr>Fuel Failure Mechanisms</vt:lpstr>
      <vt:lpstr>Fuel Failure Mechanisms</vt:lpstr>
      <vt:lpstr>Fuel Failure Mechanisms</vt:lpstr>
      <vt:lpstr>Fuel Failure Mechanisms</vt:lpstr>
      <vt:lpstr>Fuel Failure Mechanisms</vt:lpstr>
      <vt:lpstr>Fuel Failure Mechanisms</vt:lpstr>
      <vt:lpstr>Fuel Chemistry</vt:lpstr>
      <vt:lpstr>Oxygen Potential</vt:lpstr>
      <vt:lpstr>Oxygen Potential</vt:lpstr>
      <vt:lpstr>Fission Products</vt:lpstr>
      <vt:lpstr>Fission Products</vt:lpstr>
      <vt:lpstr>Fission Products</vt:lpstr>
      <vt:lpstr>Bubble Resolution</vt:lpstr>
      <vt:lpstr>Fission Product Chemistry</vt:lpstr>
      <vt:lpstr>CO Pressurization</vt:lpstr>
      <vt:lpstr>SiC Corrosion</vt:lpstr>
      <vt:lpstr>SiC Corrosion</vt:lpstr>
      <vt:lpstr>SiC Corrosion</vt:lpstr>
      <vt:lpstr>Si vs ZrC Corrosion</vt:lpstr>
      <vt:lpstr>UCO Fission Product Behavior</vt:lpstr>
      <vt:lpstr>TRISO Stresses</vt:lpstr>
      <vt:lpstr>TRISO Stresses</vt:lpstr>
      <vt:lpstr>Graphite Evolution</vt:lpstr>
      <vt:lpstr>Graphite Shrinkage</vt:lpstr>
      <vt:lpstr>Fuel Kernel Swelling</vt:lpstr>
      <vt:lpstr>Questions?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Fuel Fabrication</dc:title>
  <dc:creator>Ben Beeler</dc:creator>
  <cp:lastModifiedBy>Benjamin W. Beeler</cp:lastModifiedBy>
  <cp:revision>107</cp:revision>
  <dcterms:created xsi:type="dcterms:W3CDTF">2019-12-09T16:44:02Z</dcterms:created>
  <dcterms:modified xsi:type="dcterms:W3CDTF">2021-07-12T19:09:55Z</dcterms:modified>
</cp:coreProperties>
</file>